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7"/>
  </p:notesMasterIdLst>
  <p:sldIdLst>
    <p:sldId id="270" r:id="rId2"/>
    <p:sldId id="271" r:id="rId3"/>
    <p:sldId id="258" r:id="rId4"/>
    <p:sldId id="272" r:id="rId5"/>
    <p:sldId id="263" r:id="rId6"/>
  </p:sldIdLst>
  <p:sldSz cx="7315200" cy="98758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BEE6"/>
    <a:srgbClr val="007CAB"/>
    <a:srgbClr val="1AB1E0"/>
    <a:srgbClr val="377C98"/>
    <a:srgbClr val="F26765"/>
    <a:srgbClr val="DCDBDB"/>
    <a:srgbClr val="69768B"/>
    <a:srgbClr val="21A688"/>
    <a:srgbClr val="FAC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4"/>
    <p:restoredTop sz="93184"/>
  </p:normalViewPr>
  <p:slideViewPr>
    <p:cSldViewPr snapToGrid="0" snapToObjects="1">
      <p:cViewPr varScale="1">
        <p:scale>
          <a:sx n="96" d="100"/>
          <a:sy n="96" d="100"/>
        </p:scale>
        <p:origin x="5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B1277-2266-9E4C-8FB4-31CBBC983650}" type="datetimeFigureOut">
              <a:rPr lang="en-US" smtClean="0"/>
              <a:t>9/3/21</a:t>
            </a:fld>
            <a:endParaRPr lang="en-US" dirty="0"/>
          </a:p>
        </p:txBody>
      </p:sp>
      <p:sp>
        <p:nvSpPr>
          <p:cNvPr id="4" name="Slide Image Placeholder 3"/>
          <p:cNvSpPr>
            <a:spLocks noGrp="1" noRot="1" noChangeAspect="1"/>
          </p:cNvSpPr>
          <p:nvPr>
            <p:ph type="sldImg" idx="2"/>
          </p:nvPr>
        </p:nvSpPr>
        <p:spPr>
          <a:xfrm>
            <a:off x="2287588" y="1143000"/>
            <a:ext cx="22828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C5945-D601-7546-8FB7-21819FC42352}" type="slidenum">
              <a:rPr lang="en-US" smtClean="0"/>
              <a:t>‹#›</a:t>
            </a:fld>
            <a:endParaRPr lang="en-US" dirty="0"/>
          </a:p>
        </p:txBody>
      </p:sp>
    </p:spTree>
    <p:extLst>
      <p:ext uri="{BB962C8B-B14F-4D97-AF65-F5344CB8AC3E}">
        <p14:creationId xmlns:p14="http://schemas.microsoft.com/office/powerpoint/2010/main" val="920671290"/>
      </p:ext>
    </p:extLst>
  </p:cSld>
  <p:clrMap bg1="lt1" tx1="dk1" bg2="lt2" tx2="dk2" accent1="accent1" accent2="accent2" accent3="accent3" accent4="accent4" accent5="accent5" accent6="accent6" hlink="hlink" folHlink="folHlink"/>
  <p:notesStyle>
    <a:lvl1pPr marL="0" algn="l" defTabSz="613928" rtl="0" eaLnBrk="1" latinLnBrk="0" hangingPunct="1">
      <a:defRPr sz="806" kern="1200">
        <a:solidFill>
          <a:schemeClr val="tx1"/>
        </a:solidFill>
        <a:latin typeface="+mn-lt"/>
        <a:ea typeface="+mn-ea"/>
        <a:cs typeface="+mn-cs"/>
      </a:defRPr>
    </a:lvl1pPr>
    <a:lvl2pPr marL="306964" algn="l" defTabSz="613928" rtl="0" eaLnBrk="1" latinLnBrk="0" hangingPunct="1">
      <a:defRPr sz="806" kern="1200">
        <a:solidFill>
          <a:schemeClr val="tx1"/>
        </a:solidFill>
        <a:latin typeface="+mn-lt"/>
        <a:ea typeface="+mn-ea"/>
        <a:cs typeface="+mn-cs"/>
      </a:defRPr>
    </a:lvl2pPr>
    <a:lvl3pPr marL="613928" algn="l" defTabSz="613928" rtl="0" eaLnBrk="1" latinLnBrk="0" hangingPunct="1">
      <a:defRPr sz="806" kern="1200">
        <a:solidFill>
          <a:schemeClr val="tx1"/>
        </a:solidFill>
        <a:latin typeface="+mn-lt"/>
        <a:ea typeface="+mn-ea"/>
        <a:cs typeface="+mn-cs"/>
      </a:defRPr>
    </a:lvl3pPr>
    <a:lvl4pPr marL="920892" algn="l" defTabSz="613928" rtl="0" eaLnBrk="1" latinLnBrk="0" hangingPunct="1">
      <a:defRPr sz="806" kern="1200">
        <a:solidFill>
          <a:schemeClr val="tx1"/>
        </a:solidFill>
        <a:latin typeface="+mn-lt"/>
        <a:ea typeface="+mn-ea"/>
        <a:cs typeface="+mn-cs"/>
      </a:defRPr>
    </a:lvl4pPr>
    <a:lvl5pPr marL="1227856" algn="l" defTabSz="613928" rtl="0" eaLnBrk="1" latinLnBrk="0" hangingPunct="1">
      <a:defRPr sz="806" kern="1200">
        <a:solidFill>
          <a:schemeClr val="tx1"/>
        </a:solidFill>
        <a:latin typeface="+mn-lt"/>
        <a:ea typeface="+mn-ea"/>
        <a:cs typeface="+mn-cs"/>
      </a:defRPr>
    </a:lvl5pPr>
    <a:lvl6pPr marL="1534820" algn="l" defTabSz="613928" rtl="0" eaLnBrk="1" latinLnBrk="0" hangingPunct="1">
      <a:defRPr sz="806" kern="1200">
        <a:solidFill>
          <a:schemeClr val="tx1"/>
        </a:solidFill>
        <a:latin typeface="+mn-lt"/>
        <a:ea typeface="+mn-ea"/>
        <a:cs typeface="+mn-cs"/>
      </a:defRPr>
    </a:lvl6pPr>
    <a:lvl7pPr marL="1841784" algn="l" defTabSz="613928" rtl="0" eaLnBrk="1" latinLnBrk="0" hangingPunct="1">
      <a:defRPr sz="806" kern="1200">
        <a:solidFill>
          <a:schemeClr val="tx1"/>
        </a:solidFill>
        <a:latin typeface="+mn-lt"/>
        <a:ea typeface="+mn-ea"/>
        <a:cs typeface="+mn-cs"/>
      </a:defRPr>
    </a:lvl7pPr>
    <a:lvl8pPr marL="2148749" algn="l" defTabSz="613928" rtl="0" eaLnBrk="1" latinLnBrk="0" hangingPunct="1">
      <a:defRPr sz="806" kern="1200">
        <a:solidFill>
          <a:schemeClr val="tx1"/>
        </a:solidFill>
        <a:latin typeface="+mn-lt"/>
        <a:ea typeface="+mn-ea"/>
        <a:cs typeface="+mn-cs"/>
      </a:defRPr>
    </a:lvl8pPr>
    <a:lvl9pPr marL="2455713" algn="l" defTabSz="613928" rtl="0" eaLnBrk="1" latinLnBrk="0" hangingPunct="1">
      <a:defRPr sz="8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UPDATE PHONE SCREEN: </a:t>
            </a:r>
            <a:r>
              <a:rPr lang="en-US" dirty="0"/>
              <a:t>This is using an iPhone X for the base. Make sure you are replacing the app image with a screenshot taken from an iPhone X.</a:t>
            </a:r>
          </a:p>
          <a:p>
            <a:pPr marL="228600" indent="-228600">
              <a:buFont typeface="+mj-lt"/>
              <a:buAutoNum type="arabicPeriod"/>
            </a:pPr>
            <a:endParaRPr lang="en-US" dirty="0"/>
          </a:p>
          <a:p>
            <a:pPr marL="228600" indent="-228600">
              <a:buFont typeface="+mj-lt"/>
              <a:buAutoNum type="arabicPeriod"/>
            </a:pPr>
            <a:r>
              <a:rPr lang="en-US" dirty="0"/>
              <a:t>Right-click the iPhone X frame. Hover over “Send to Back” and select </a:t>
            </a:r>
            <a:r>
              <a:rPr lang="en-US" b="1" dirty="0"/>
              <a:t>“Send Backward”</a:t>
            </a:r>
            <a:r>
              <a:rPr lang="en-US" dirty="0"/>
              <a:t>. This will layer the app image above the phone frame so that you can easily select it and replace it with the updated image.</a:t>
            </a:r>
          </a:p>
          <a:p>
            <a:pPr marL="228600" indent="-228600">
              <a:buFont typeface="+mj-lt"/>
              <a:buAutoNum type="arabicPeriod"/>
            </a:pPr>
            <a:r>
              <a:rPr lang="en-US" dirty="0"/>
              <a:t>Right-click the app image. Select “Change Picture”.</a:t>
            </a:r>
          </a:p>
          <a:p>
            <a:pPr marL="228600" indent="-228600">
              <a:buFont typeface="+mj-lt"/>
              <a:buAutoNum type="arabicPeriod"/>
            </a:pPr>
            <a:r>
              <a:rPr lang="en-US" dirty="0"/>
              <a:t>Locate the screenshot you have already taken of the organization you are creating the launch kit for. Select it.</a:t>
            </a:r>
          </a:p>
          <a:p>
            <a:pPr marL="228600" indent="-228600">
              <a:buFont typeface="+mj-lt"/>
              <a:buAutoNum type="arabicPeriod"/>
            </a:pPr>
            <a:r>
              <a:rPr lang="en-US" dirty="0"/>
              <a:t>Right-click the updated screenshot you just dropped in. Hover over “Send to Back” and select </a:t>
            </a:r>
            <a:r>
              <a:rPr lang="en-US" b="1" dirty="0"/>
              <a:t>“Send Backward”. </a:t>
            </a:r>
            <a:r>
              <a:rPr lang="en-US" dirty="0"/>
              <a:t>This will layer the phone frame back on top of the app image. </a:t>
            </a:r>
          </a:p>
        </p:txBody>
      </p:sp>
      <p:sp>
        <p:nvSpPr>
          <p:cNvPr id="4" name="Slide Number Placeholder 3"/>
          <p:cNvSpPr>
            <a:spLocks noGrp="1"/>
          </p:cNvSpPr>
          <p:nvPr>
            <p:ph type="sldNum" sz="quarter" idx="5"/>
          </p:nvPr>
        </p:nvSpPr>
        <p:spPr/>
        <p:txBody>
          <a:bodyPr/>
          <a:lstStyle/>
          <a:p>
            <a:fld id="{E512BF81-C391-4D41-9ED1-FD3772D7F9E8}" type="slidenum">
              <a:rPr lang="en-US" smtClean="0"/>
              <a:t>1</a:t>
            </a:fld>
            <a:endParaRPr lang="en-US"/>
          </a:p>
        </p:txBody>
      </p:sp>
    </p:spTree>
    <p:extLst>
      <p:ext uri="{BB962C8B-B14F-4D97-AF65-F5344CB8AC3E}">
        <p14:creationId xmlns:p14="http://schemas.microsoft.com/office/powerpoint/2010/main" val="328206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To Replace “Fake Logo” With Your Organization’s Logo In The Header:</a:t>
            </a:r>
          </a:p>
          <a:p>
            <a:pPr marL="228600" indent="-228600">
              <a:buAutoNum type="arabicParenR"/>
            </a:pPr>
            <a:r>
              <a:rPr lang="en-US" dirty="0">
                <a:latin typeface="Arial" panose="020B0604020202020204" pitchFamily="34" charset="0"/>
                <a:cs typeface="Arial" panose="020B0604020202020204" pitchFamily="34" charset="0"/>
              </a:rPr>
              <a:t>Right-click the middle of the “fake logo” image, to the right of the Live Safe logo</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the light/white version of your organization’s logo (to be used on darker backgrounds). Make sure you are selecting a PNG for the file type.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Replace Phone Screen With Your Organization’s Configuration:</a:t>
            </a:r>
            <a:endParaRPr lang="en-US"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Right-click the middle of the home screen image</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an image of your home screen configuration from your computer. Ideally, the screenshot was taken using an iPhone 6. If you don’t have access to an iPhone 6, reach out to support@livesafemobile.com.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Change Color For Header and Footer Banners: </a:t>
            </a:r>
          </a:p>
          <a:p>
            <a:pPr marL="228600" indent="-228600">
              <a:buAutoNum type="arabicParenR"/>
            </a:pPr>
            <a:r>
              <a:rPr lang="en-US" dirty="0">
                <a:latin typeface="Arial" panose="020B0604020202020204" pitchFamily="34" charset="0"/>
                <a:cs typeface="Arial" panose="020B0604020202020204" pitchFamily="34" charset="0"/>
              </a:rPr>
              <a:t>Click edge of blue box    </a:t>
            </a:r>
          </a:p>
          <a:p>
            <a:pPr marL="228600" indent="-228600">
              <a:buAutoNum type="arabicParenR"/>
            </a:pPr>
            <a:r>
              <a:rPr lang="en-US" dirty="0">
                <a:latin typeface="Arial" panose="020B0604020202020204" pitchFamily="34" charset="0"/>
                <a:cs typeface="Arial" panose="020B0604020202020204" pitchFamily="34" charset="0"/>
              </a:rPr>
              <a:t>Click “Shape Format” tab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Click “Shape Fill”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Choose a preset color or to select a custom color, click ”More Fill Colors” and enter in hex code</a:t>
            </a:r>
          </a:p>
          <a:p>
            <a:endParaRPr lang="en-US" dirty="0">
              <a:latin typeface="Arial" panose="020B0604020202020204" pitchFamily="34" charset="0"/>
              <a:cs typeface="Arial" panose="020B0604020202020204" pitchFamily="34" charset="0"/>
            </a:endParaRPr>
          </a:p>
          <a:p>
            <a:pPr marL="228600" indent="-228600">
              <a:buAutoNum type="arabicParenR"/>
            </a:pPr>
            <a:endParaRPr lang="en-US" b="1" dirty="0">
              <a:latin typeface="Arial" panose="020B0604020202020204" pitchFamily="34" charset="0"/>
              <a:cs typeface="Arial" panose="020B0604020202020204" pitchFamily="34" charset="0"/>
            </a:endParaRPr>
          </a:p>
          <a:p>
            <a:pPr marL="228600" indent="-228600">
              <a:buAutoNum type="arabicParen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DC5945-D601-7546-8FB7-21819FC42352}" type="slidenum">
              <a:rPr lang="en-US" smtClean="0"/>
              <a:t>2</a:t>
            </a:fld>
            <a:endParaRPr lang="en-US" dirty="0"/>
          </a:p>
        </p:txBody>
      </p:sp>
    </p:spTree>
    <p:extLst>
      <p:ext uri="{BB962C8B-B14F-4D97-AF65-F5344CB8AC3E}">
        <p14:creationId xmlns:p14="http://schemas.microsoft.com/office/powerpoint/2010/main" val="342713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To Replace “Fake Logo” With Your Organization’s Logo In The Header:</a:t>
            </a:r>
          </a:p>
          <a:p>
            <a:pPr marL="228600" indent="-228600">
              <a:buAutoNum type="arabicParenR"/>
            </a:pPr>
            <a:r>
              <a:rPr lang="en-US" dirty="0">
                <a:latin typeface="Arial" panose="020B0604020202020204" pitchFamily="34" charset="0"/>
                <a:cs typeface="Arial" panose="020B0604020202020204" pitchFamily="34" charset="0"/>
              </a:rPr>
              <a:t>Right-click the middle of the “fake logo” image, to the right of the Live Safe logo</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the light/white version of your organization’s logo (to be used on darker backgrounds). Make sure you are selecting a PNG for the file type.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Replace Phone Screen With Your Organization’s Configuration:</a:t>
            </a:r>
            <a:endParaRPr lang="en-US"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Right-click the middle of the home screen image</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an image of your home screen configuration from your computer. Ideally, the screenshot was taken using an iPhone 6. If you don’t have access to an iPhone 6, reach out to support@livesafemobile.com.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Change Color For Header and Footer Banners: </a:t>
            </a:r>
          </a:p>
          <a:p>
            <a:pPr marL="228600" indent="-228600">
              <a:buAutoNum type="arabicParenR"/>
            </a:pPr>
            <a:r>
              <a:rPr lang="en-US" dirty="0">
                <a:latin typeface="Arial" panose="020B0604020202020204" pitchFamily="34" charset="0"/>
                <a:cs typeface="Arial" panose="020B0604020202020204" pitchFamily="34" charset="0"/>
              </a:rPr>
              <a:t>Click edge of blue box    </a:t>
            </a:r>
          </a:p>
          <a:p>
            <a:pPr marL="228600" indent="-228600">
              <a:buAutoNum type="arabicParenR"/>
            </a:pPr>
            <a:r>
              <a:rPr lang="en-US" dirty="0">
                <a:latin typeface="Arial" panose="020B0604020202020204" pitchFamily="34" charset="0"/>
                <a:cs typeface="Arial" panose="020B0604020202020204" pitchFamily="34" charset="0"/>
              </a:rPr>
              <a:t>Click “Shape Format” tab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Click “Shape Fill”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Choose a preset color or to select a custom color, click ”More Fill Colors” and enter in hex code</a:t>
            </a:r>
          </a:p>
          <a:p>
            <a:endParaRPr lang="en-US" dirty="0">
              <a:latin typeface="Arial" panose="020B0604020202020204" pitchFamily="34" charset="0"/>
              <a:cs typeface="Arial" panose="020B0604020202020204" pitchFamily="34" charset="0"/>
            </a:endParaRPr>
          </a:p>
          <a:p>
            <a:pPr marL="228600" indent="-228600">
              <a:buAutoNum type="arabicParenR"/>
            </a:pPr>
            <a:endParaRPr lang="en-US" b="1" dirty="0">
              <a:latin typeface="Arial" panose="020B0604020202020204" pitchFamily="34" charset="0"/>
              <a:cs typeface="Arial" panose="020B0604020202020204" pitchFamily="34" charset="0"/>
            </a:endParaRPr>
          </a:p>
          <a:p>
            <a:pPr marL="228600" indent="-228600">
              <a:buAutoNum type="arabicParen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DC5945-D601-7546-8FB7-21819FC42352}" type="slidenum">
              <a:rPr lang="en-US" smtClean="0"/>
              <a:t>3</a:t>
            </a:fld>
            <a:endParaRPr lang="en-US" dirty="0"/>
          </a:p>
        </p:txBody>
      </p:sp>
    </p:spTree>
    <p:extLst>
      <p:ext uri="{BB962C8B-B14F-4D97-AF65-F5344CB8AC3E}">
        <p14:creationId xmlns:p14="http://schemas.microsoft.com/office/powerpoint/2010/main" val="134702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To Replace “Fake Logo” With Your Organization’s Logo In The Header:</a:t>
            </a:r>
          </a:p>
          <a:p>
            <a:pPr marL="228600" indent="-228600">
              <a:buAutoNum type="arabicParenR"/>
            </a:pPr>
            <a:r>
              <a:rPr lang="en-US" dirty="0">
                <a:latin typeface="Arial" panose="020B0604020202020204" pitchFamily="34" charset="0"/>
                <a:cs typeface="Arial" panose="020B0604020202020204" pitchFamily="34" charset="0"/>
              </a:rPr>
              <a:t>Right-click the middle of the “fake logo” image, to the right of the Live Safe logo</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the light/white version of your organization’s logo (to be used on darker backgrounds). Make sure you are selecting a PNG for the file type.</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Replace Phone Screen With Your Organization’s Configuration:</a:t>
            </a:r>
            <a:endParaRPr lang="en-US"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Right-click the middle of the home screen image</a:t>
            </a:r>
          </a:p>
          <a:p>
            <a:pPr marL="228600" indent="-228600">
              <a:buAutoNum type="arabicParenR"/>
            </a:pPr>
            <a:r>
              <a:rPr lang="en-US" dirty="0">
                <a:latin typeface="Arial" panose="020B0604020202020204" pitchFamily="34" charset="0"/>
                <a:cs typeface="Arial" panose="020B0604020202020204" pitchFamily="34" charset="0"/>
              </a:rPr>
              <a:t>Select “Change Picture”</a:t>
            </a:r>
          </a:p>
          <a:p>
            <a:pPr marL="228600" indent="-228600">
              <a:buAutoNum type="arabicParenR"/>
            </a:pPr>
            <a:r>
              <a:rPr lang="en-US" dirty="0">
                <a:latin typeface="Arial" panose="020B0604020202020204" pitchFamily="34" charset="0"/>
                <a:cs typeface="Arial" panose="020B0604020202020204" pitchFamily="34" charset="0"/>
              </a:rPr>
              <a:t>Select an image of your home screen configuration from your computer. Ideally, the screenshot was taken using an iPhone 6. If you don’t have access to an iPhone 6, reach out to support@livesafemobile.com.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Change Color For Header and Footer Banners: </a:t>
            </a:r>
          </a:p>
          <a:p>
            <a:pPr marL="228600" indent="-228600">
              <a:buAutoNum type="arabicParenR"/>
            </a:pPr>
            <a:r>
              <a:rPr lang="en-US" dirty="0">
                <a:latin typeface="Arial" panose="020B0604020202020204" pitchFamily="34" charset="0"/>
                <a:cs typeface="Arial" panose="020B0604020202020204" pitchFamily="34" charset="0"/>
              </a:rPr>
              <a:t>Click edge of blue box    </a:t>
            </a:r>
          </a:p>
          <a:p>
            <a:pPr marL="228600" indent="-228600">
              <a:buAutoNum type="arabicParenR"/>
            </a:pPr>
            <a:r>
              <a:rPr lang="en-US" dirty="0">
                <a:latin typeface="Arial" panose="020B0604020202020204" pitchFamily="34" charset="0"/>
                <a:cs typeface="Arial" panose="020B0604020202020204" pitchFamily="34" charset="0"/>
              </a:rPr>
              <a:t>Click “Shape Format” tab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Click “Shape Fill”   </a:t>
            </a:r>
            <a:endParaRPr lang="en-US" b="1" dirty="0">
              <a:latin typeface="Arial" panose="020B0604020202020204" pitchFamily="34" charset="0"/>
              <a:cs typeface="Arial" panose="020B0604020202020204" pitchFamily="34" charset="0"/>
            </a:endParaRPr>
          </a:p>
          <a:p>
            <a:pPr marL="228600" indent="-228600">
              <a:buAutoNum type="arabicParenR"/>
            </a:pPr>
            <a:r>
              <a:rPr lang="en-US" dirty="0">
                <a:latin typeface="Arial" panose="020B0604020202020204" pitchFamily="34" charset="0"/>
                <a:cs typeface="Arial" panose="020B0604020202020204" pitchFamily="34" charset="0"/>
              </a:rPr>
              <a:t>Choose a preset color or to select a custom color, click ”More Fill Colors” and enter in hex code</a:t>
            </a:r>
          </a:p>
          <a:p>
            <a:endParaRPr lang="en-US" dirty="0">
              <a:latin typeface="Arial" panose="020B0604020202020204" pitchFamily="34" charset="0"/>
              <a:cs typeface="Arial" panose="020B0604020202020204" pitchFamily="34" charset="0"/>
            </a:endParaRPr>
          </a:p>
          <a:p>
            <a:pPr marL="228600" indent="-228600">
              <a:buAutoNum type="arabicParenR"/>
            </a:pPr>
            <a:endParaRPr lang="en-US" b="1" dirty="0">
              <a:latin typeface="Arial" panose="020B0604020202020204" pitchFamily="34" charset="0"/>
              <a:cs typeface="Arial" panose="020B0604020202020204" pitchFamily="34" charset="0"/>
            </a:endParaRPr>
          </a:p>
          <a:p>
            <a:pPr marL="228600" indent="-228600">
              <a:buAutoNum type="arabicParen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DC5945-D601-7546-8FB7-21819FC42352}" type="slidenum">
              <a:rPr lang="en-US" smtClean="0"/>
              <a:t>4</a:t>
            </a:fld>
            <a:endParaRPr lang="en-US" dirty="0"/>
          </a:p>
        </p:txBody>
      </p:sp>
    </p:spTree>
    <p:extLst>
      <p:ext uri="{BB962C8B-B14F-4D97-AF65-F5344CB8AC3E}">
        <p14:creationId xmlns:p14="http://schemas.microsoft.com/office/powerpoint/2010/main" val="161082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1143000"/>
            <a:ext cx="22828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DC5945-D601-7546-8FB7-21819FC42352}" type="slidenum">
              <a:rPr lang="en-US" smtClean="0"/>
              <a:t>5</a:t>
            </a:fld>
            <a:endParaRPr lang="en-US" dirty="0"/>
          </a:p>
        </p:txBody>
      </p:sp>
    </p:spTree>
    <p:extLst>
      <p:ext uri="{BB962C8B-B14F-4D97-AF65-F5344CB8AC3E}">
        <p14:creationId xmlns:p14="http://schemas.microsoft.com/office/powerpoint/2010/main" val="247457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616255"/>
            <a:ext cx="6217920" cy="3438255"/>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5187102"/>
            <a:ext cx="5486400" cy="2384374"/>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9/3/21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84515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9/3/21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4126682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525797"/>
            <a:ext cx="1577340" cy="83693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525797"/>
            <a:ext cx="4640580" cy="83693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9/3/21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308245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4C6AA-0C6A-B346-BFB3-62DD82E39F8E}" type="datetimeFigureOut">
              <a:rPr lang="en-US" smtClean="0"/>
              <a:t>9/3/21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26755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462104"/>
            <a:ext cx="6309360" cy="4108074"/>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6609042"/>
            <a:ext cx="6309360" cy="216033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04C6AA-0C6A-B346-BFB3-62DD82E39F8E}" type="datetimeFigureOut">
              <a:rPr lang="en-US" smtClean="0"/>
              <a:t>9/3/21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30452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2628985"/>
            <a:ext cx="3108960"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2628985"/>
            <a:ext cx="3108960"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04C6AA-0C6A-B346-BFB3-62DD82E39F8E}" type="datetimeFigureOut">
              <a:rPr lang="en-US" smtClean="0"/>
              <a:t>9/3/21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282244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525799"/>
            <a:ext cx="6309360" cy="19088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2420953"/>
            <a:ext cx="3094672" cy="1186471"/>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3607424"/>
            <a:ext cx="3094672"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2420953"/>
            <a:ext cx="3109913" cy="1186471"/>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3607424"/>
            <a:ext cx="3109913"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04C6AA-0C6A-B346-BFB3-62DD82E39F8E}" type="datetimeFigureOut">
              <a:rPr lang="en-US" smtClean="0"/>
              <a:t>9/3/21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266983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04C6AA-0C6A-B346-BFB3-62DD82E39F8E}" type="datetimeFigureOut">
              <a:rPr lang="en-US" smtClean="0"/>
              <a:t>9/3/21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29489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4C6AA-0C6A-B346-BFB3-62DD82E39F8E}" type="datetimeFigureOut">
              <a:rPr lang="en-US" smtClean="0"/>
              <a:t>9/3/21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323857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58389"/>
            <a:ext cx="2359342" cy="2304362"/>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421940"/>
            <a:ext cx="3703320" cy="7018246"/>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962752"/>
            <a:ext cx="2359342" cy="548886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E04C6AA-0C6A-B346-BFB3-62DD82E39F8E}" type="datetimeFigureOut">
              <a:rPr lang="en-US" smtClean="0"/>
              <a:t>9/3/21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89660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58389"/>
            <a:ext cx="2359342" cy="2304362"/>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421940"/>
            <a:ext cx="3703320" cy="7018246"/>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962752"/>
            <a:ext cx="2359342" cy="548886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E04C6AA-0C6A-B346-BFB3-62DD82E39F8E}" type="datetimeFigureOut">
              <a:rPr lang="en-US" smtClean="0"/>
              <a:t>9/3/21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06B315-FB26-9342-8DB6-0847ADB0A00A}" type="slidenum">
              <a:rPr lang="en-US" smtClean="0"/>
              <a:t>‹#›</a:t>
            </a:fld>
            <a:endParaRPr lang="en-US" dirty="0"/>
          </a:p>
        </p:txBody>
      </p:sp>
    </p:spTree>
    <p:extLst>
      <p:ext uri="{BB962C8B-B14F-4D97-AF65-F5344CB8AC3E}">
        <p14:creationId xmlns:p14="http://schemas.microsoft.com/office/powerpoint/2010/main" val="1814367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5799"/>
            <a:ext cx="6309360" cy="19088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2628985"/>
            <a:ext cx="6309360" cy="6266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9153441"/>
            <a:ext cx="1645920" cy="525797"/>
          </a:xfrm>
          <a:prstGeom prst="rect">
            <a:avLst/>
          </a:prstGeom>
        </p:spPr>
        <p:txBody>
          <a:bodyPr vert="horz" lIns="91440" tIns="45720" rIns="91440" bIns="45720" rtlCol="0" anchor="ctr"/>
          <a:lstStyle>
            <a:lvl1pPr algn="l">
              <a:defRPr sz="960">
                <a:solidFill>
                  <a:schemeClr val="tx1">
                    <a:tint val="75000"/>
                  </a:schemeClr>
                </a:solidFill>
              </a:defRPr>
            </a:lvl1pPr>
          </a:lstStyle>
          <a:p>
            <a:fld id="{6E04C6AA-0C6A-B346-BFB3-62DD82E39F8E}" type="datetimeFigureOut">
              <a:rPr lang="en-US" smtClean="0"/>
              <a:t>9/3/21</a:t>
            </a:fld>
            <a:endParaRPr lang="en-US" dirty="0"/>
          </a:p>
        </p:txBody>
      </p:sp>
      <p:sp>
        <p:nvSpPr>
          <p:cNvPr id="5" name="Footer Placeholder 4"/>
          <p:cNvSpPr>
            <a:spLocks noGrp="1"/>
          </p:cNvSpPr>
          <p:nvPr>
            <p:ph type="ftr" sz="quarter" idx="3"/>
          </p:nvPr>
        </p:nvSpPr>
        <p:spPr>
          <a:xfrm>
            <a:off x="2423160" y="9153441"/>
            <a:ext cx="2468880" cy="52579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66360" y="9153441"/>
            <a:ext cx="1645920" cy="525797"/>
          </a:xfrm>
          <a:prstGeom prst="rect">
            <a:avLst/>
          </a:prstGeom>
        </p:spPr>
        <p:txBody>
          <a:bodyPr vert="horz" lIns="91440" tIns="45720" rIns="91440" bIns="45720" rtlCol="0" anchor="ctr"/>
          <a:lstStyle>
            <a:lvl1pPr algn="r">
              <a:defRPr sz="960">
                <a:solidFill>
                  <a:schemeClr val="tx1">
                    <a:tint val="75000"/>
                  </a:schemeClr>
                </a:solidFill>
              </a:defRPr>
            </a:lvl1pPr>
          </a:lstStyle>
          <a:p>
            <a:fld id="{CB06B315-FB26-9342-8DB6-0847ADB0A00A}" type="slidenum">
              <a:rPr lang="en-US" smtClean="0"/>
              <a:t>‹#›</a:t>
            </a:fld>
            <a:endParaRPr lang="en-US" dirty="0"/>
          </a:p>
        </p:txBody>
      </p:sp>
    </p:spTree>
    <p:extLst>
      <p:ext uri="{BB962C8B-B14F-4D97-AF65-F5344CB8AC3E}">
        <p14:creationId xmlns:p14="http://schemas.microsoft.com/office/powerpoint/2010/main" val="23109264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womenshealth.gov/relationships-and-safety/sexual-assault-and-rape/college-sexual-assault#8"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mailto:support.livesafe@vectorsolutions.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lowchart: Document 1">
            <a:extLst>
              <a:ext uri="{FF2B5EF4-FFF2-40B4-BE49-F238E27FC236}">
                <a16:creationId xmlns:a16="http://schemas.microsoft.com/office/drawing/2014/main" id="{765E1D0F-C708-DF43-BE19-FA8E738EE3C5}"/>
              </a:ext>
            </a:extLst>
          </p:cNvPr>
          <p:cNvSpPr/>
          <p:nvPr/>
        </p:nvSpPr>
        <p:spPr>
          <a:xfrm flipH="1">
            <a:off x="0" y="2"/>
            <a:ext cx="7315200" cy="2725840"/>
          </a:xfrm>
          <a:prstGeom prst="flowChartDocumen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6440982B-4252-834B-A2AB-852C4A7D228F}"/>
              </a:ext>
            </a:extLst>
          </p:cNvPr>
          <p:cNvPicPr>
            <a:picLocks noChangeAspect="1"/>
          </p:cNvPicPr>
          <p:nvPr/>
        </p:nvPicPr>
        <p:blipFill>
          <a:blip r:embed="rId3"/>
          <a:srcRect/>
          <a:stretch/>
        </p:blipFill>
        <p:spPr>
          <a:xfrm>
            <a:off x="2462934" y="2381867"/>
            <a:ext cx="2438333" cy="5278777"/>
          </a:xfrm>
          <a:prstGeom prst="rect">
            <a:avLst/>
          </a:prstGeom>
        </p:spPr>
      </p:pic>
      <p:pic>
        <p:nvPicPr>
          <p:cNvPr id="34" name="Picture 33" descr="A close up of a screen&#10;&#10;Description automatically generated">
            <a:extLst>
              <a:ext uri="{FF2B5EF4-FFF2-40B4-BE49-F238E27FC236}">
                <a16:creationId xmlns:a16="http://schemas.microsoft.com/office/drawing/2014/main" id="{2C1B1AEE-54DE-C241-BF69-926D37CFA097}"/>
              </a:ext>
            </a:extLst>
          </p:cNvPr>
          <p:cNvPicPr>
            <a:picLocks noChangeAspect="1"/>
          </p:cNvPicPr>
          <p:nvPr/>
        </p:nvPicPr>
        <p:blipFill>
          <a:blip r:embed="rId4"/>
          <a:stretch>
            <a:fillRect/>
          </a:stretch>
        </p:blipFill>
        <p:spPr>
          <a:xfrm>
            <a:off x="2150010" y="2098827"/>
            <a:ext cx="3073426" cy="5909390"/>
          </a:xfrm>
          <a:prstGeom prst="rect">
            <a:avLst/>
          </a:prstGeom>
        </p:spPr>
      </p:pic>
      <p:sp>
        <p:nvSpPr>
          <p:cNvPr id="8" name="TextBox 7">
            <a:extLst>
              <a:ext uri="{FF2B5EF4-FFF2-40B4-BE49-F238E27FC236}">
                <a16:creationId xmlns:a16="http://schemas.microsoft.com/office/drawing/2014/main" id="{5029679B-48F4-0D4B-B3B9-C18AAC877AEB}"/>
              </a:ext>
            </a:extLst>
          </p:cNvPr>
          <p:cNvSpPr txBox="1"/>
          <p:nvPr/>
        </p:nvSpPr>
        <p:spPr>
          <a:xfrm>
            <a:off x="1476112" y="1563755"/>
            <a:ext cx="5655493" cy="400110"/>
          </a:xfrm>
          <a:prstGeom prst="rect">
            <a:avLst/>
          </a:prstGeom>
          <a:noFill/>
        </p:spPr>
        <p:txBody>
          <a:bodyPr wrap="square" rtlCol="0">
            <a:spAutoFit/>
          </a:bodyPr>
          <a:lstStyle/>
          <a:p>
            <a:r>
              <a:rPr lang="en-US" sz="2000" i="1" dirty="0">
                <a:solidFill>
                  <a:schemeClr val="bg1"/>
                </a:solidFill>
                <a:latin typeface="Avenir Book" panose="02000503020000020003" pitchFamily="2" charset="0"/>
                <a:cs typeface="Arial Narrow" panose="020B0604020202020204" pitchFamily="34" charset="0"/>
              </a:rPr>
              <a:t>Community-Sourced Risk Intelligence</a:t>
            </a:r>
          </a:p>
        </p:txBody>
      </p:sp>
      <p:sp>
        <p:nvSpPr>
          <p:cNvPr id="17" name="TextBox 16">
            <a:extLst>
              <a:ext uri="{FF2B5EF4-FFF2-40B4-BE49-F238E27FC236}">
                <a16:creationId xmlns:a16="http://schemas.microsoft.com/office/drawing/2014/main" id="{156C7F5F-1546-1044-BEFC-9D3FA84061F8}"/>
              </a:ext>
            </a:extLst>
          </p:cNvPr>
          <p:cNvSpPr txBox="1"/>
          <p:nvPr/>
        </p:nvSpPr>
        <p:spPr>
          <a:xfrm>
            <a:off x="149119" y="2906748"/>
            <a:ext cx="1884409" cy="1200329"/>
          </a:xfrm>
          <a:prstGeom prst="rect">
            <a:avLst/>
          </a:prstGeom>
          <a:noFill/>
        </p:spPr>
        <p:txBody>
          <a:bodyPr wrap="square" rtlCol="0">
            <a:spAutoFit/>
          </a:bodyPr>
          <a:lstStyle/>
          <a:p>
            <a:r>
              <a:rPr lang="en-US" sz="1200" b="1" dirty="0">
                <a:solidFill>
                  <a:srgbClr val="F26765"/>
                </a:solidFill>
                <a:latin typeface="Avenir Book" panose="02000503020000020003" pitchFamily="2" charset="0"/>
                <a:cs typeface="Arial Narrow" panose="020B0604020202020204" pitchFamily="34" charset="0"/>
              </a:rPr>
              <a:t>Request Help</a:t>
            </a:r>
          </a:p>
          <a:p>
            <a:r>
              <a:rPr lang="en-US" sz="1200" dirty="0">
                <a:latin typeface="Avenir Book" panose="02000503020000020003" pitchFamily="2" charset="0"/>
                <a:cs typeface="Arial Narrow" panose="020B0604020202020204" pitchFamily="34" charset="0"/>
              </a:rPr>
              <a:t>Communicate with local emergency services and your organization’s safety officials – no matter where you are.</a:t>
            </a:r>
          </a:p>
        </p:txBody>
      </p:sp>
      <p:grpSp>
        <p:nvGrpSpPr>
          <p:cNvPr id="19" name="Group 18">
            <a:extLst>
              <a:ext uri="{FF2B5EF4-FFF2-40B4-BE49-F238E27FC236}">
                <a16:creationId xmlns:a16="http://schemas.microsoft.com/office/drawing/2014/main" id="{0D330F27-8A77-5647-8A68-3D6CDFF0E317}"/>
              </a:ext>
            </a:extLst>
          </p:cNvPr>
          <p:cNvGrpSpPr/>
          <p:nvPr/>
        </p:nvGrpSpPr>
        <p:grpSpPr>
          <a:xfrm rot="16200000">
            <a:off x="3255611" y="7662104"/>
            <a:ext cx="829322" cy="109728"/>
            <a:chOff x="2222936" y="4895386"/>
            <a:chExt cx="829322" cy="105936"/>
          </a:xfrm>
        </p:grpSpPr>
        <p:sp>
          <p:nvSpPr>
            <p:cNvPr id="20" name="Oval 19">
              <a:extLst>
                <a:ext uri="{FF2B5EF4-FFF2-40B4-BE49-F238E27FC236}">
                  <a16:creationId xmlns:a16="http://schemas.microsoft.com/office/drawing/2014/main" id="{69799E59-1C6E-F849-893C-0125D0179AA6}"/>
                </a:ext>
              </a:extLst>
            </p:cNvPr>
            <p:cNvSpPr/>
            <p:nvPr/>
          </p:nvSpPr>
          <p:spPr>
            <a:xfrm>
              <a:off x="2946322" y="4895386"/>
              <a:ext cx="105936" cy="105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BB6103C8-380F-A947-BD7E-AEF0E63D7E16}"/>
                </a:ext>
              </a:extLst>
            </p:cNvPr>
            <p:cNvCxnSpPr>
              <a:cxnSpLocks/>
            </p:cNvCxnSpPr>
            <p:nvPr/>
          </p:nvCxnSpPr>
          <p:spPr>
            <a:xfrm rot="5400000">
              <a:off x="2610002" y="4561154"/>
              <a:ext cx="134" cy="774266"/>
            </a:xfrm>
            <a:prstGeom prst="straightConnector1">
              <a:avLst/>
            </a:prstGeom>
            <a:ln w="25400">
              <a:solidFill>
                <a:srgbClr val="1AB1E0"/>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E37464B-C8EE-4D4F-9D9D-7E86E7CE3A34}"/>
              </a:ext>
            </a:extLst>
          </p:cNvPr>
          <p:cNvGrpSpPr/>
          <p:nvPr/>
        </p:nvGrpSpPr>
        <p:grpSpPr>
          <a:xfrm flipH="1">
            <a:off x="1685925" y="3729714"/>
            <a:ext cx="998457" cy="109728"/>
            <a:chOff x="5382135" y="6935622"/>
            <a:chExt cx="998457" cy="105936"/>
          </a:xfrm>
        </p:grpSpPr>
        <p:sp>
          <p:nvSpPr>
            <p:cNvPr id="30" name="Oval 29">
              <a:extLst>
                <a:ext uri="{FF2B5EF4-FFF2-40B4-BE49-F238E27FC236}">
                  <a16:creationId xmlns:a16="http://schemas.microsoft.com/office/drawing/2014/main" id="{C234E621-2949-ED4F-9C7F-7897E641A2FC}"/>
                </a:ext>
              </a:extLst>
            </p:cNvPr>
            <p:cNvSpPr/>
            <p:nvPr/>
          </p:nvSpPr>
          <p:spPr>
            <a:xfrm>
              <a:off x="5382135" y="6935622"/>
              <a:ext cx="105936" cy="105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a:extLst>
                <a:ext uri="{FF2B5EF4-FFF2-40B4-BE49-F238E27FC236}">
                  <a16:creationId xmlns:a16="http://schemas.microsoft.com/office/drawing/2014/main" id="{7D9BCF20-8B2B-0E4C-A129-282857F026A7}"/>
                </a:ext>
              </a:extLst>
            </p:cNvPr>
            <p:cNvCxnSpPr>
              <a:cxnSpLocks/>
            </p:cNvCxnSpPr>
            <p:nvPr/>
          </p:nvCxnSpPr>
          <p:spPr>
            <a:xfrm flipH="1">
              <a:off x="5437616" y="6987422"/>
              <a:ext cx="942976" cy="0"/>
            </a:xfrm>
            <a:prstGeom prst="straightConnector1">
              <a:avLst/>
            </a:prstGeom>
            <a:ln w="25400">
              <a:solidFill>
                <a:srgbClr val="F26765"/>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5D006C37-986D-8841-92BB-760E0453ABE1}"/>
              </a:ext>
            </a:extLst>
          </p:cNvPr>
          <p:cNvSpPr txBox="1"/>
          <p:nvPr/>
        </p:nvSpPr>
        <p:spPr>
          <a:xfrm>
            <a:off x="149120" y="7443930"/>
            <a:ext cx="2023354" cy="1015663"/>
          </a:xfrm>
          <a:prstGeom prst="rect">
            <a:avLst/>
          </a:prstGeom>
          <a:noFill/>
        </p:spPr>
        <p:txBody>
          <a:bodyPr wrap="square" rtlCol="0">
            <a:spAutoFit/>
          </a:bodyPr>
          <a:lstStyle/>
          <a:p>
            <a:r>
              <a:rPr lang="en-US" sz="1200" b="1" dirty="0">
                <a:solidFill>
                  <a:srgbClr val="69768B"/>
                </a:solidFill>
                <a:latin typeface="Avenir Book" panose="02000503020000020003" pitchFamily="2" charset="0"/>
                <a:cs typeface="Arial Narrow" panose="020B0604020202020204" pitchFamily="34" charset="0"/>
              </a:rPr>
              <a:t>Tab Navigation: Home</a:t>
            </a:r>
          </a:p>
          <a:p>
            <a:r>
              <a:rPr lang="en-US" sz="1200" dirty="0">
                <a:latin typeface="Avenir Book" panose="02000503020000020003" pitchFamily="2" charset="0"/>
                <a:cs typeface="Arial Narrow" panose="020B0604020202020204" pitchFamily="34" charset="0"/>
              </a:rPr>
              <a:t>See an overview of LiveSafe resources and updates from your organization.</a:t>
            </a:r>
          </a:p>
        </p:txBody>
      </p:sp>
      <p:cxnSp>
        <p:nvCxnSpPr>
          <p:cNvPr id="33" name="Straight Arrow Connector 32">
            <a:extLst>
              <a:ext uri="{FF2B5EF4-FFF2-40B4-BE49-F238E27FC236}">
                <a16:creationId xmlns:a16="http://schemas.microsoft.com/office/drawing/2014/main" id="{2265EEE0-4059-2A44-908D-EF1AFD8602AE}"/>
              </a:ext>
            </a:extLst>
          </p:cNvPr>
          <p:cNvCxnSpPr>
            <a:cxnSpLocks/>
          </p:cNvCxnSpPr>
          <p:nvPr/>
        </p:nvCxnSpPr>
        <p:spPr>
          <a:xfrm flipH="1">
            <a:off x="1905000" y="7589499"/>
            <a:ext cx="1029656" cy="0"/>
          </a:xfrm>
          <a:prstGeom prst="straightConnector1">
            <a:avLst/>
          </a:prstGeom>
          <a:ln w="25400">
            <a:solidFill>
              <a:srgbClr val="69768B"/>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4FB6F8-BCC7-F240-AB1D-FBC0F2DE8F8C}"/>
              </a:ext>
            </a:extLst>
          </p:cNvPr>
          <p:cNvCxnSpPr>
            <a:cxnSpLocks/>
          </p:cNvCxnSpPr>
          <p:nvPr/>
        </p:nvCxnSpPr>
        <p:spPr>
          <a:xfrm flipH="1">
            <a:off x="4458534" y="7591353"/>
            <a:ext cx="864268" cy="0"/>
          </a:xfrm>
          <a:prstGeom prst="straightConnector1">
            <a:avLst/>
          </a:prstGeom>
          <a:ln w="25400">
            <a:solidFill>
              <a:srgbClr val="69768B"/>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EAE0089-BF09-DC4D-8D3B-9E57B8710168}"/>
              </a:ext>
            </a:extLst>
          </p:cNvPr>
          <p:cNvCxnSpPr>
            <a:cxnSpLocks/>
          </p:cNvCxnSpPr>
          <p:nvPr/>
        </p:nvCxnSpPr>
        <p:spPr>
          <a:xfrm flipH="1">
            <a:off x="1685925" y="6236112"/>
            <a:ext cx="1085856" cy="0"/>
          </a:xfrm>
          <a:prstGeom prst="straightConnector1">
            <a:avLst/>
          </a:prstGeom>
          <a:ln w="25400">
            <a:solidFill>
              <a:srgbClr val="007CA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2EBB75E-862A-1743-B344-5C627C30ED90}"/>
              </a:ext>
            </a:extLst>
          </p:cNvPr>
          <p:cNvSpPr txBox="1"/>
          <p:nvPr/>
        </p:nvSpPr>
        <p:spPr>
          <a:xfrm>
            <a:off x="5052424" y="2741108"/>
            <a:ext cx="2149980" cy="830997"/>
          </a:xfrm>
          <a:prstGeom prst="rect">
            <a:avLst/>
          </a:prstGeom>
          <a:noFill/>
        </p:spPr>
        <p:txBody>
          <a:bodyPr wrap="square" rtlCol="0">
            <a:spAutoFit/>
          </a:bodyPr>
          <a:lstStyle/>
          <a:p>
            <a:pPr algn="r"/>
            <a:r>
              <a:rPr lang="en-US" sz="1200" b="1" dirty="0">
                <a:solidFill>
                  <a:srgbClr val="69768B"/>
                </a:solidFill>
                <a:latin typeface="Avenir Book" panose="02000503020000020003" pitchFamily="2" charset="0"/>
                <a:cs typeface="Arial Narrow" panose="020B0604020202020204" pitchFamily="34" charset="0"/>
              </a:rPr>
              <a:t>Settings</a:t>
            </a:r>
          </a:p>
          <a:p>
            <a:pPr algn="r"/>
            <a:r>
              <a:rPr lang="en-US" sz="1200" dirty="0">
                <a:latin typeface="Avenir Book" panose="02000503020000020003" pitchFamily="2" charset="0"/>
                <a:cs typeface="Arial Narrow" panose="020B0604020202020204" pitchFamily="34" charset="0"/>
              </a:rPr>
              <a:t>Access profile settings, manage your organizations, and get app help.</a:t>
            </a:r>
          </a:p>
        </p:txBody>
      </p:sp>
      <p:cxnSp>
        <p:nvCxnSpPr>
          <p:cNvPr id="42" name="Straight Arrow Connector 41">
            <a:extLst>
              <a:ext uri="{FF2B5EF4-FFF2-40B4-BE49-F238E27FC236}">
                <a16:creationId xmlns:a16="http://schemas.microsoft.com/office/drawing/2014/main" id="{39D1F8B3-0713-C149-9779-A4386ED186D9}"/>
              </a:ext>
            </a:extLst>
          </p:cNvPr>
          <p:cNvCxnSpPr>
            <a:cxnSpLocks/>
          </p:cNvCxnSpPr>
          <p:nvPr/>
        </p:nvCxnSpPr>
        <p:spPr>
          <a:xfrm flipH="1">
            <a:off x="4739792" y="2849663"/>
            <a:ext cx="1562321" cy="0"/>
          </a:xfrm>
          <a:prstGeom prst="straightConnector1">
            <a:avLst/>
          </a:prstGeom>
          <a:ln w="25400">
            <a:solidFill>
              <a:srgbClr val="69768B"/>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D30867DB-0713-0447-9337-8725BA20031E}"/>
              </a:ext>
            </a:extLst>
          </p:cNvPr>
          <p:cNvPicPr>
            <a:picLocks noChangeAspect="1"/>
          </p:cNvPicPr>
          <p:nvPr/>
        </p:nvPicPr>
        <p:blipFill>
          <a:blip r:embed="rId5"/>
          <a:stretch>
            <a:fillRect/>
          </a:stretch>
        </p:blipFill>
        <p:spPr>
          <a:xfrm>
            <a:off x="225320" y="9092609"/>
            <a:ext cx="1968500" cy="762000"/>
          </a:xfrm>
          <a:prstGeom prst="rect">
            <a:avLst/>
          </a:prstGeom>
        </p:spPr>
      </p:pic>
      <p:pic>
        <p:nvPicPr>
          <p:cNvPr id="44" name="Picture 43">
            <a:extLst>
              <a:ext uri="{FF2B5EF4-FFF2-40B4-BE49-F238E27FC236}">
                <a16:creationId xmlns:a16="http://schemas.microsoft.com/office/drawing/2014/main" id="{4D1B77C7-88E3-8243-B035-F605FA9CE357}"/>
              </a:ext>
            </a:extLst>
          </p:cNvPr>
          <p:cNvPicPr>
            <a:picLocks noChangeAspect="1"/>
          </p:cNvPicPr>
          <p:nvPr/>
        </p:nvPicPr>
        <p:blipFill>
          <a:blip r:embed="rId6"/>
          <a:stretch>
            <a:fillRect/>
          </a:stretch>
        </p:blipFill>
        <p:spPr>
          <a:xfrm>
            <a:off x="2232635" y="9217277"/>
            <a:ext cx="1727797" cy="511940"/>
          </a:xfrm>
          <a:prstGeom prst="rect">
            <a:avLst/>
          </a:prstGeom>
        </p:spPr>
      </p:pic>
      <p:sp>
        <p:nvSpPr>
          <p:cNvPr id="46" name="TextBox 45">
            <a:extLst>
              <a:ext uri="{FF2B5EF4-FFF2-40B4-BE49-F238E27FC236}">
                <a16:creationId xmlns:a16="http://schemas.microsoft.com/office/drawing/2014/main" id="{5C2A5562-CB5E-B042-8556-680DEE6A7FB8}"/>
              </a:ext>
            </a:extLst>
          </p:cNvPr>
          <p:cNvSpPr txBox="1"/>
          <p:nvPr/>
        </p:nvSpPr>
        <p:spPr>
          <a:xfrm>
            <a:off x="5322802" y="4961736"/>
            <a:ext cx="1879601" cy="830998"/>
          </a:xfrm>
          <a:prstGeom prst="rect">
            <a:avLst/>
          </a:prstGeom>
          <a:noFill/>
        </p:spPr>
        <p:txBody>
          <a:bodyPr wrap="square" rtlCol="0">
            <a:spAutoFit/>
          </a:bodyPr>
          <a:lstStyle/>
          <a:p>
            <a:pPr algn="r"/>
            <a:r>
              <a:rPr lang="en-US" sz="1200" b="1" dirty="0" err="1">
                <a:solidFill>
                  <a:srgbClr val="002060"/>
                </a:solidFill>
                <a:latin typeface="Avenir Book" panose="02000503020000020003" pitchFamily="2" charset="0"/>
                <a:cs typeface="Arial Narrow" panose="020B0604020202020204" pitchFamily="34" charset="0"/>
              </a:rPr>
              <a:t>SafeWalk</a:t>
            </a:r>
            <a:endParaRPr lang="en-US" sz="1200" b="1" dirty="0">
              <a:solidFill>
                <a:srgbClr val="002060"/>
              </a:solidFill>
              <a:latin typeface="Avenir Book" panose="02000503020000020003" pitchFamily="2" charset="0"/>
              <a:cs typeface="Arial Narrow" panose="020B0604020202020204" pitchFamily="34" charset="0"/>
            </a:endParaRPr>
          </a:p>
          <a:p>
            <a:pPr algn="r"/>
            <a:r>
              <a:rPr lang="en-US" sz="1200" dirty="0">
                <a:latin typeface="Avenir Book" panose="02000503020000020003" pitchFamily="2" charset="0"/>
                <a:cs typeface="Arial Narrow" panose="020B0604020202020204" pitchFamily="34" charset="0"/>
              </a:rPr>
              <a:t>Invite friends to virtually walk you to your destination.</a:t>
            </a:r>
          </a:p>
        </p:txBody>
      </p:sp>
      <p:cxnSp>
        <p:nvCxnSpPr>
          <p:cNvPr id="49" name="Straight Arrow Connector 48">
            <a:extLst>
              <a:ext uri="{FF2B5EF4-FFF2-40B4-BE49-F238E27FC236}">
                <a16:creationId xmlns:a16="http://schemas.microsoft.com/office/drawing/2014/main" id="{2D30A183-D02D-544B-B679-504D9C8FC949}"/>
              </a:ext>
            </a:extLst>
          </p:cNvPr>
          <p:cNvCxnSpPr>
            <a:cxnSpLocks/>
          </p:cNvCxnSpPr>
          <p:nvPr/>
        </p:nvCxnSpPr>
        <p:spPr>
          <a:xfrm>
            <a:off x="4507914" y="5651687"/>
            <a:ext cx="1494885" cy="0"/>
          </a:xfrm>
          <a:prstGeom prst="straightConnector1">
            <a:avLst/>
          </a:prstGeom>
          <a:ln w="25400">
            <a:solidFill>
              <a:srgbClr val="00206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0D70667-ED8B-0D46-A398-2702AE6F83CF}"/>
              </a:ext>
            </a:extLst>
          </p:cNvPr>
          <p:cNvSpPr txBox="1"/>
          <p:nvPr/>
        </p:nvSpPr>
        <p:spPr>
          <a:xfrm>
            <a:off x="149121" y="5365049"/>
            <a:ext cx="1973856" cy="1384995"/>
          </a:xfrm>
          <a:prstGeom prst="rect">
            <a:avLst/>
          </a:prstGeom>
          <a:noFill/>
        </p:spPr>
        <p:txBody>
          <a:bodyPr wrap="square" rtlCol="0">
            <a:spAutoFit/>
          </a:bodyPr>
          <a:lstStyle/>
          <a:p>
            <a:r>
              <a:rPr lang="en-US" sz="1200" b="1" dirty="0">
                <a:solidFill>
                  <a:srgbClr val="007CAB"/>
                </a:solidFill>
                <a:latin typeface="Avenir Book" panose="02000503020000020003" pitchFamily="2" charset="0"/>
                <a:cs typeface="Arial Narrow" panose="020B0604020202020204" pitchFamily="34" charset="0"/>
              </a:rPr>
              <a:t>Access Information and Emergency Procedures</a:t>
            </a:r>
          </a:p>
          <a:p>
            <a:r>
              <a:rPr lang="en-US" sz="1200" dirty="0">
                <a:latin typeface="Avenir Book" panose="02000503020000020003" pitchFamily="2" charset="0"/>
                <a:cs typeface="Arial Narrow" panose="020B0604020202020204" pitchFamily="34" charset="0"/>
              </a:rPr>
              <a:t>View important information from your organization, like emergency procedures and community resources.</a:t>
            </a:r>
          </a:p>
        </p:txBody>
      </p:sp>
      <p:sp>
        <p:nvSpPr>
          <p:cNvPr id="51" name="TextBox 50">
            <a:extLst>
              <a:ext uri="{FF2B5EF4-FFF2-40B4-BE49-F238E27FC236}">
                <a16:creationId xmlns:a16="http://schemas.microsoft.com/office/drawing/2014/main" id="{8C9BA205-3F39-574E-B65A-031756C0E1A6}"/>
              </a:ext>
            </a:extLst>
          </p:cNvPr>
          <p:cNvSpPr txBox="1"/>
          <p:nvPr/>
        </p:nvSpPr>
        <p:spPr>
          <a:xfrm>
            <a:off x="5164008" y="7444698"/>
            <a:ext cx="2038396" cy="830997"/>
          </a:xfrm>
          <a:prstGeom prst="rect">
            <a:avLst/>
          </a:prstGeom>
          <a:noFill/>
        </p:spPr>
        <p:txBody>
          <a:bodyPr wrap="square" rtlCol="0">
            <a:spAutoFit/>
          </a:bodyPr>
          <a:lstStyle/>
          <a:p>
            <a:pPr algn="r"/>
            <a:r>
              <a:rPr lang="en-US" sz="1200" b="1" dirty="0">
                <a:solidFill>
                  <a:srgbClr val="69768B"/>
                </a:solidFill>
                <a:latin typeface="Avenir Book" panose="02000503020000020003" pitchFamily="2" charset="0"/>
                <a:cs typeface="Arial Narrow" panose="020B0604020202020204" pitchFamily="34" charset="0"/>
              </a:rPr>
              <a:t>Tab Navigation: Activity</a:t>
            </a:r>
          </a:p>
          <a:p>
            <a:pPr algn="r"/>
            <a:r>
              <a:rPr lang="en-US" sz="1200" dirty="0">
                <a:latin typeface="Avenir Book" panose="02000503020000020003" pitchFamily="2" charset="0"/>
                <a:cs typeface="Arial Narrow" panose="020B0604020202020204" pitchFamily="34" charset="0"/>
              </a:rPr>
              <a:t>Access broadcast messages, check-ins, and chat conversations.</a:t>
            </a:r>
          </a:p>
        </p:txBody>
      </p:sp>
      <p:sp>
        <p:nvSpPr>
          <p:cNvPr id="52" name="Google Shape;66;p14">
            <a:extLst>
              <a:ext uri="{FF2B5EF4-FFF2-40B4-BE49-F238E27FC236}">
                <a16:creationId xmlns:a16="http://schemas.microsoft.com/office/drawing/2014/main" id="{CD38B6F5-283E-8F44-BF70-5497EFC7339F}"/>
              </a:ext>
            </a:extLst>
          </p:cNvPr>
          <p:cNvSpPr txBox="1"/>
          <p:nvPr/>
        </p:nvSpPr>
        <p:spPr>
          <a:xfrm>
            <a:off x="2628902" y="2761681"/>
            <a:ext cx="922818" cy="109728"/>
          </a:xfrm>
          <a:prstGeom prst="rect">
            <a:avLst/>
          </a:prstGeom>
          <a:solidFill>
            <a:srgbClr val="FAFBFF"/>
          </a:solidFill>
          <a:ln>
            <a:noFill/>
          </a:ln>
        </p:spPr>
        <p:txBody>
          <a:bodyPr spcFirstLastPara="1" wrap="square" lIns="0" tIns="0" rIns="0" bIns="0" anchor="t" anchorCtr="0">
            <a:noAutofit/>
          </a:bodyPr>
          <a:lstStyle/>
          <a:p>
            <a:pPr lvl="0" indent="0" algn="l" rtl="0">
              <a:spcBef>
                <a:spcPts val="0"/>
              </a:spcBef>
              <a:spcAft>
                <a:spcPts val="0"/>
              </a:spcAft>
              <a:buNone/>
            </a:pPr>
            <a:r>
              <a:rPr lang="en" sz="700" dirty="0">
                <a:solidFill>
                  <a:srgbClr val="67768F"/>
                </a:solidFill>
                <a:latin typeface="Inter"/>
                <a:ea typeface="Inter"/>
                <a:cs typeface="Inter"/>
                <a:sym typeface="Inter"/>
              </a:rPr>
              <a:t>Glover Park Corp</a:t>
            </a:r>
            <a:endParaRPr sz="700" dirty="0">
              <a:solidFill>
                <a:srgbClr val="67768F"/>
              </a:solidFill>
              <a:latin typeface="Inter"/>
              <a:ea typeface="Inter"/>
              <a:cs typeface="Inter"/>
              <a:sym typeface="Inter"/>
            </a:endParaRPr>
          </a:p>
        </p:txBody>
      </p:sp>
      <p:sp>
        <p:nvSpPr>
          <p:cNvPr id="53" name="Rounded Rectangle 52">
            <a:extLst>
              <a:ext uri="{FF2B5EF4-FFF2-40B4-BE49-F238E27FC236}">
                <a16:creationId xmlns:a16="http://schemas.microsoft.com/office/drawing/2014/main" id="{05DD7D58-27BF-9246-BC59-281087684F97}"/>
              </a:ext>
            </a:extLst>
          </p:cNvPr>
          <p:cNvSpPr/>
          <p:nvPr/>
        </p:nvSpPr>
        <p:spPr>
          <a:xfrm>
            <a:off x="4875792" y="8400111"/>
            <a:ext cx="2255813" cy="1384995"/>
          </a:xfrm>
          <a:prstGeom prst="roundRect">
            <a:avLst/>
          </a:prstGeom>
          <a:noFill/>
          <a:ln w="38100">
            <a:solidFill>
              <a:srgbClr val="43BEE6"/>
            </a:solidFill>
          </a:ln>
          <a:effectLst>
            <a:reflection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r"/>
            <a:r>
              <a:rPr lang="en-US" sz="2400" b="1" dirty="0">
                <a:solidFill>
                  <a:schemeClr val="tx1"/>
                </a:solidFill>
                <a:latin typeface="Avenir Book" panose="02000503020000020003" pitchFamily="2" charset="0"/>
                <a:cs typeface="Arial Narrow" panose="020B0604020202020204" pitchFamily="34" charset="0"/>
              </a:rPr>
              <a:t>Get LiveSafe</a:t>
            </a:r>
          </a:p>
          <a:p>
            <a:pPr algn="r"/>
            <a:r>
              <a:rPr lang="en-US" sz="1200" dirty="0">
                <a:solidFill>
                  <a:schemeClr val="tx1"/>
                </a:solidFill>
                <a:latin typeface="Avenir Book" panose="02000503020000020003" pitchFamily="2" charset="0"/>
                <a:cs typeface="Arial Narrow" panose="020B0604020202020204" pitchFamily="34" charset="0"/>
              </a:rPr>
              <a:t>Download “LiveSafe” from the App Store or Google Play. Register and fill out your profile. Search for &amp; select our organization. You’re set!</a:t>
            </a:r>
          </a:p>
        </p:txBody>
      </p:sp>
      <p:sp>
        <p:nvSpPr>
          <p:cNvPr id="37" name="TextBox 36">
            <a:extLst>
              <a:ext uri="{FF2B5EF4-FFF2-40B4-BE49-F238E27FC236}">
                <a16:creationId xmlns:a16="http://schemas.microsoft.com/office/drawing/2014/main" id="{AD9B7CAF-2245-5741-B988-795386335272}"/>
              </a:ext>
            </a:extLst>
          </p:cNvPr>
          <p:cNvSpPr txBox="1"/>
          <p:nvPr/>
        </p:nvSpPr>
        <p:spPr>
          <a:xfrm>
            <a:off x="2037883" y="8200919"/>
            <a:ext cx="2818396" cy="1015663"/>
          </a:xfrm>
          <a:prstGeom prst="rect">
            <a:avLst/>
          </a:prstGeom>
          <a:noFill/>
        </p:spPr>
        <p:txBody>
          <a:bodyPr wrap="square" rtlCol="0">
            <a:spAutoFit/>
          </a:bodyPr>
          <a:lstStyle/>
          <a:p>
            <a:pPr algn="ctr"/>
            <a:r>
              <a:rPr lang="en-US" sz="1200" b="1" dirty="0">
                <a:solidFill>
                  <a:srgbClr val="1AB1E0"/>
                </a:solidFill>
                <a:latin typeface="Avenir Book" panose="02000503020000020003" pitchFamily="2" charset="0"/>
                <a:cs typeface="Arial Narrow" panose="020B0604020202020204" pitchFamily="34" charset="0"/>
              </a:rPr>
              <a:t>Submit Tips to Safety &amp; Security</a:t>
            </a:r>
          </a:p>
          <a:p>
            <a:pPr algn="ctr"/>
            <a:r>
              <a:rPr lang="en-US" sz="1200" dirty="0">
                <a:latin typeface="Avenir Book" panose="02000503020000020003" pitchFamily="2" charset="0"/>
                <a:cs typeface="Arial Narrow" panose="020B0604020202020204" pitchFamily="34" charset="0"/>
              </a:rPr>
              <a:t>When you see something suspicious, share that info with your organization’s safety and security team.</a:t>
            </a:r>
          </a:p>
          <a:p>
            <a:pPr algn="ctr"/>
            <a:endParaRPr lang="en-US" sz="1200" dirty="0">
              <a:latin typeface="Avenir Book" panose="02000503020000020003" pitchFamily="2" charset="0"/>
              <a:cs typeface="Arial Narrow" panose="020B0604020202020204" pitchFamily="34" charset="0"/>
            </a:endParaRPr>
          </a:p>
        </p:txBody>
      </p:sp>
      <p:pic>
        <p:nvPicPr>
          <p:cNvPr id="45" name="Picture 44">
            <a:extLst>
              <a:ext uri="{FF2B5EF4-FFF2-40B4-BE49-F238E27FC236}">
                <a16:creationId xmlns:a16="http://schemas.microsoft.com/office/drawing/2014/main" id="{9091D592-FBFC-2F4C-8536-A021AEEDB2A1}"/>
              </a:ext>
            </a:extLst>
          </p:cNvPr>
          <p:cNvPicPr>
            <a:picLocks noChangeAspect="1"/>
          </p:cNvPicPr>
          <p:nvPr/>
        </p:nvPicPr>
        <p:blipFill>
          <a:blip r:embed="rId7"/>
          <a:srcRect/>
          <a:stretch/>
        </p:blipFill>
        <p:spPr>
          <a:xfrm>
            <a:off x="253403" y="617370"/>
            <a:ext cx="5204895" cy="746944"/>
          </a:xfrm>
          <a:prstGeom prst="rect">
            <a:avLst/>
          </a:prstGeom>
        </p:spPr>
      </p:pic>
      <p:pic>
        <p:nvPicPr>
          <p:cNvPr id="47" name="Picture 46">
            <a:extLst>
              <a:ext uri="{FF2B5EF4-FFF2-40B4-BE49-F238E27FC236}">
                <a16:creationId xmlns:a16="http://schemas.microsoft.com/office/drawing/2014/main" id="{476BAF20-7D13-0A4D-B7D5-A83EEFC9D094}"/>
              </a:ext>
            </a:extLst>
          </p:cNvPr>
          <p:cNvPicPr>
            <a:picLocks noChangeAspect="1"/>
          </p:cNvPicPr>
          <p:nvPr/>
        </p:nvPicPr>
        <p:blipFill>
          <a:blip r:embed="rId8"/>
          <a:stretch>
            <a:fillRect/>
          </a:stretch>
        </p:blipFill>
        <p:spPr>
          <a:xfrm>
            <a:off x="5927878" y="142372"/>
            <a:ext cx="1256677" cy="1256677"/>
          </a:xfrm>
          <a:prstGeom prst="rect">
            <a:avLst/>
          </a:prstGeom>
        </p:spPr>
      </p:pic>
    </p:spTree>
    <p:extLst>
      <p:ext uri="{BB962C8B-B14F-4D97-AF65-F5344CB8AC3E}">
        <p14:creationId xmlns:p14="http://schemas.microsoft.com/office/powerpoint/2010/main" val="954948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1C5624-E286-2D4C-9D78-7A382852C00D}"/>
              </a:ext>
            </a:extLst>
          </p:cNvPr>
          <p:cNvSpPr/>
          <p:nvPr/>
        </p:nvSpPr>
        <p:spPr>
          <a:xfrm>
            <a:off x="3654585" y="2922514"/>
            <a:ext cx="3660615" cy="4385516"/>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 dirty="0"/>
          </a:p>
        </p:txBody>
      </p:sp>
      <p:sp>
        <p:nvSpPr>
          <p:cNvPr id="17" name="Title 1">
            <a:extLst>
              <a:ext uri="{FF2B5EF4-FFF2-40B4-BE49-F238E27FC236}">
                <a16:creationId xmlns:a16="http://schemas.microsoft.com/office/drawing/2014/main" id="{F4101041-869B-7942-A34E-8ECB31AC50F3}"/>
              </a:ext>
            </a:extLst>
          </p:cNvPr>
          <p:cNvSpPr txBox="1">
            <a:spLocks/>
          </p:cNvSpPr>
          <p:nvPr/>
        </p:nvSpPr>
        <p:spPr>
          <a:xfrm>
            <a:off x="4032885" y="2960257"/>
            <a:ext cx="2731013" cy="4228543"/>
          </a:xfrm>
          <a:prstGeom prst="rect">
            <a:avLst/>
          </a:prstGeom>
        </p:spPr>
        <p:txBody>
          <a:bodyPr vert="horz" lIns="58093" tIns="29047" rIns="58093" bIns="29047" rtlCol="0" anchor="ctr">
            <a:norm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2600" b="1" dirty="0">
                <a:solidFill>
                  <a:schemeClr val="bg1"/>
                </a:solidFill>
                <a:latin typeface="Avenir Book" panose="02000503020000020003" pitchFamily="2" charset="0"/>
                <a:ea typeface="Lato" panose="020F0502020204030203" pitchFamily="34" charset="0"/>
                <a:cs typeface="Lato" panose="020F0502020204030203" pitchFamily="34" charset="0"/>
              </a:rPr>
              <a:t>More than </a:t>
            </a:r>
            <a:r>
              <a:rPr lang="en-US" sz="2600" b="1" dirty="0">
                <a:solidFill>
                  <a:schemeClr val="bg1"/>
                </a:solidFill>
                <a:latin typeface="Avenir Book" panose="02000503020000020003" pitchFamily="2"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95%</a:t>
            </a:r>
            <a:r>
              <a:rPr lang="en-US" sz="2600" b="1" dirty="0">
                <a:solidFill>
                  <a:schemeClr val="bg1"/>
                </a:solidFill>
                <a:latin typeface="Avenir Book" panose="02000503020000020003" pitchFamily="2" charset="0"/>
                <a:ea typeface="Lato" panose="020F0502020204030203" pitchFamily="34" charset="0"/>
                <a:cs typeface="Lato" panose="020F0502020204030203" pitchFamily="34" charset="0"/>
              </a:rPr>
              <a:t> of sexual assaults are not reported.</a:t>
            </a:r>
          </a:p>
          <a:p>
            <a:pPr algn="ctr"/>
            <a:endParaRPr lang="en-US" sz="800" b="1" dirty="0">
              <a:solidFill>
                <a:schemeClr val="bg1"/>
              </a:solidFill>
              <a:latin typeface="Avenir Book" panose="02000503020000020003" pitchFamily="2" charset="0"/>
              <a:ea typeface="Lato" panose="020F0502020204030203" pitchFamily="34" charset="0"/>
              <a:cs typeface="Lato" panose="020F0502020204030203" pitchFamily="34" charset="0"/>
            </a:endParaRPr>
          </a:p>
          <a:p>
            <a:pPr algn="ctr"/>
            <a:r>
              <a:rPr lang="en-US" sz="2000" dirty="0">
                <a:solidFill>
                  <a:schemeClr val="bg1"/>
                </a:solidFill>
                <a:latin typeface="Avenir Book" panose="02000503020000020003" pitchFamily="2" charset="0"/>
                <a:ea typeface="Lato" panose="020F0502020204030203" pitchFamily="34" charset="0"/>
                <a:cs typeface="Lato" panose="020F0502020204030203" pitchFamily="34" charset="0"/>
              </a:rPr>
              <a:t>Victims of sexual assault may suffer from anxiety, depression, PTSD, or other challenges.</a:t>
            </a:r>
          </a:p>
          <a:p>
            <a:pPr algn="ctr"/>
            <a:endParaRPr lang="en-US" sz="2000" dirty="0">
              <a:solidFill>
                <a:schemeClr val="bg1"/>
              </a:solidFill>
              <a:latin typeface="Avenir Book" panose="02000503020000020003" pitchFamily="2" charset="0"/>
              <a:ea typeface="Lato" panose="020F0502020204030203" pitchFamily="34" charset="0"/>
              <a:cs typeface="Lato" panose="020F0502020204030203" pitchFamily="34" charset="0"/>
            </a:endParaRPr>
          </a:p>
          <a:p>
            <a:pPr algn="ctr"/>
            <a:r>
              <a:rPr lang="en-US" sz="2000" dirty="0">
                <a:solidFill>
                  <a:schemeClr val="bg1"/>
                </a:solidFill>
                <a:latin typeface="Avenir Book" panose="02000503020000020003" pitchFamily="2" charset="0"/>
                <a:ea typeface="Lato" panose="020F0502020204030203" pitchFamily="34" charset="0"/>
                <a:cs typeface="Lato" panose="020F0502020204030203" pitchFamily="34" charset="0"/>
              </a:rPr>
              <a:t>Do not suffer alone. There are people and resources to help you.</a:t>
            </a:r>
          </a:p>
        </p:txBody>
      </p:sp>
      <p:pic>
        <p:nvPicPr>
          <p:cNvPr id="2" name="Picture 1">
            <a:extLst>
              <a:ext uri="{FF2B5EF4-FFF2-40B4-BE49-F238E27FC236}">
                <a16:creationId xmlns:a16="http://schemas.microsoft.com/office/drawing/2014/main" id="{1195B4FF-5374-8448-8473-CB539C7708FD}"/>
              </a:ext>
            </a:extLst>
          </p:cNvPr>
          <p:cNvPicPr>
            <a:picLocks noChangeAspect="1"/>
          </p:cNvPicPr>
          <p:nvPr/>
        </p:nvPicPr>
        <p:blipFill>
          <a:blip r:embed="rId4"/>
          <a:srcRect/>
          <a:stretch/>
        </p:blipFill>
        <p:spPr>
          <a:xfrm>
            <a:off x="5876" y="2922716"/>
            <a:ext cx="3660614" cy="4385111"/>
          </a:xfrm>
          <a:prstGeom prst="rect">
            <a:avLst/>
          </a:prstGeom>
        </p:spPr>
      </p:pic>
      <p:sp>
        <p:nvSpPr>
          <p:cNvPr id="3" name="Rectangle 2">
            <a:extLst>
              <a:ext uri="{FF2B5EF4-FFF2-40B4-BE49-F238E27FC236}">
                <a16:creationId xmlns:a16="http://schemas.microsoft.com/office/drawing/2014/main" id="{B15D43CB-D8F7-784A-9E2E-A24FF995C8DF}"/>
              </a:ext>
            </a:extLst>
          </p:cNvPr>
          <p:cNvSpPr/>
          <p:nvPr/>
        </p:nvSpPr>
        <p:spPr>
          <a:xfrm>
            <a:off x="653557" y="7431066"/>
            <a:ext cx="6002055" cy="1077218"/>
          </a:xfrm>
          <a:prstGeom prst="rect">
            <a:avLst/>
          </a:prstGeom>
        </p:spPr>
        <p:txBody>
          <a:bodyPr wrap="square">
            <a:spAutoFit/>
          </a:bodyPr>
          <a:lstStyle/>
          <a:p>
            <a:pPr algn="ctr"/>
            <a:r>
              <a:rPr lang="en-US" sz="1600" dirty="0">
                <a:latin typeface="Avenir Book" panose="02000503020000020003" pitchFamily="2" charset="0"/>
                <a:ea typeface="Lato" panose="020F0502020204030203" pitchFamily="34" charset="0"/>
                <a:cs typeface="Lato" panose="020F0502020204030203" pitchFamily="34" charset="0"/>
              </a:rPr>
              <a:t>Use the LiveSafe Mobile App to report any sexual assaults or other safety and security issues, anonymously if you choose. The LiveSafe App can help you get the support and resources that you or someone else may need.</a:t>
            </a:r>
          </a:p>
        </p:txBody>
      </p:sp>
      <p:sp>
        <p:nvSpPr>
          <p:cNvPr id="24" name="Rectangle 23">
            <a:extLst>
              <a:ext uri="{FF2B5EF4-FFF2-40B4-BE49-F238E27FC236}">
                <a16:creationId xmlns:a16="http://schemas.microsoft.com/office/drawing/2014/main" id="{A446973D-2FDA-B145-8AE8-B23692CF3FBA}"/>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7" dirty="0">
              <a:latin typeface="Lato" panose="020F0502020204030203" pitchFamily="34" charset="0"/>
              <a:ea typeface="Lato" panose="020F0502020204030203" pitchFamily="34" charset="0"/>
              <a:cs typeface="Lato" panose="020F0502020204030203" pitchFamily="34" charset="0"/>
            </a:endParaRPr>
          </a:p>
        </p:txBody>
      </p:sp>
      <p:sp>
        <p:nvSpPr>
          <p:cNvPr id="26" name="TextBox 25">
            <a:extLst>
              <a:ext uri="{FF2B5EF4-FFF2-40B4-BE49-F238E27FC236}">
                <a16:creationId xmlns:a16="http://schemas.microsoft.com/office/drawing/2014/main" id="{573D8A88-CD2D-B44F-B3AC-0B20B57A0BC6}"/>
              </a:ext>
            </a:extLst>
          </p:cNvPr>
          <p:cNvSpPr txBox="1"/>
          <p:nvPr/>
        </p:nvSpPr>
        <p:spPr>
          <a:xfrm>
            <a:off x="3654585" y="407825"/>
            <a:ext cx="482824" cy="327013"/>
          </a:xfrm>
          <a:prstGeom prst="rect">
            <a:avLst/>
          </a:prstGeom>
          <a:noFill/>
        </p:spPr>
        <p:txBody>
          <a:bodyPr wrap="none" rtlCol="0">
            <a:spAutoFit/>
          </a:bodyPr>
          <a:lstStyle/>
          <a:p>
            <a:r>
              <a:rPr lang="en-US" sz="1525" dirty="0">
                <a:solidFill>
                  <a:schemeClr val="bg1"/>
                </a:solidFill>
                <a:latin typeface="Museo Sans 300" panose="02000000000000000000" pitchFamily="2" charset="77"/>
                <a:ea typeface="Lato" panose="020F0502020204030203" pitchFamily="34" charset="0"/>
                <a:cs typeface="Lato" panose="020F0502020204030203" pitchFamily="34" charset="0"/>
              </a:rPr>
              <a:t>for</a:t>
            </a:r>
            <a:r>
              <a:rPr lang="en-US" sz="1525" i="1" dirty="0">
                <a:solidFill>
                  <a:schemeClr val="bg1"/>
                </a:solidFill>
                <a:latin typeface="Arial Narrow" panose="020B0604020202020204" pitchFamily="34" charset="0"/>
                <a:cs typeface="Arial Narrow" panose="020B0604020202020204" pitchFamily="34" charset="0"/>
              </a:rPr>
              <a:t> </a:t>
            </a:r>
          </a:p>
        </p:txBody>
      </p:sp>
      <p:pic>
        <p:nvPicPr>
          <p:cNvPr id="28" name="Picture 27">
            <a:extLst>
              <a:ext uri="{FF2B5EF4-FFF2-40B4-BE49-F238E27FC236}">
                <a16:creationId xmlns:a16="http://schemas.microsoft.com/office/drawing/2014/main" id="{EA56BF22-0339-AE41-8B6C-E3C531FE2F6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32023" y="338284"/>
            <a:ext cx="2731013" cy="477927"/>
          </a:xfrm>
          <a:prstGeom prst="rect">
            <a:avLst/>
          </a:prstGeom>
          <a:solidFill>
            <a:schemeClr val="bg1"/>
          </a:solidFill>
          <a:ln>
            <a:solidFill>
              <a:schemeClr val="bg1"/>
            </a:solidFill>
          </a:ln>
        </p:spPr>
      </p:pic>
      <p:pic>
        <p:nvPicPr>
          <p:cNvPr id="33" name="Picture 32">
            <a:extLst>
              <a:ext uri="{FF2B5EF4-FFF2-40B4-BE49-F238E27FC236}">
                <a16:creationId xmlns:a16="http://schemas.microsoft.com/office/drawing/2014/main" id="{C83C88D1-0279-A54C-8CF1-959586B23AA4}"/>
              </a:ext>
            </a:extLst>
          </p:cNvPr>
          <p:cNvPicPr>
            <a:picLocks noChangeAspect="1"/>
          </p:cNvPicPr>
          <p:nvPr/>
        </p:nvPicPr>
        <p:blipFill>
          <a:blip r:embed="rId6"/>
          <a:srcRect/>
          <a:stretch/>
        </p:blipFill>
        <p:spPr>
          <a:xfrm>
            <a:off x="129647" y="289454"/>
            <a:ext cx="3330324" cy="477928"/>
          </a:xfrm>
          <a:prstGeom prst="rect">
            <a:avLst/>
          </a:prstGeom>
        </p:spPr>
      </p:pic>
      <p:sp>
        <p:nvSpPr>
          <p:cNvPr id="34" name="Title 1">
            <a:extLst>
              <a:ext uri="{FF2B5EF4-FFF2-40B4-BE49-F238E27FC236}">
                <a16:creationId xmlns:a16="http://schemas.microsoft.com/office/drawing/2014/main" id="{E09A9394-BE5B-1548-B0F4-8C61E4F2285E}"/>
              </a:ext>
            </a:extLst>
          </p:cNvPr>
          <p:cNvSpPr>
            <a:spLocks noGrp="1"/>
          </p:cNvSpPr>
          <p:nvPr>
            <p:ph type="title"/>
          </p:nvPr>
        </p:nvSpPr>
        <p:spPr>
          <a:xfrm>
            <a:off x="604191" y="1230876"/>
            <a:ext cx="6100785" cy="1516759"/>
          </a:xfrm>
        </p:spPr>
        <p:txBody>
          <a:bodyPr>
            <a:normAutofit/>
          </a:bodyPr>
          <a:lstStyle/>
          <a:p>
            <a:pPr algn="ctr">
              <a:spcAft>
                <a:spcPts val="762"/>
              </a:spcAft>
            </a:pPr>
            <a:r>
              <a:rPr lang="en-US" sz="4800" b="1" dirty="0">
                <a:solidFill>
                  <a:srgbClr val="007CAB"/>
                </a:solidFill>
                <a:latin typeface="Avenir Book" panose="02000503020000020003" pitchFamily="2" charset="0"/>
                <a:ea typeface="Lato" panose="020F0502020204030203" pitchFamily="34" charset="0"/>
                <a:cs typeface="Lato" panose="020F0502020204030203" pitchFamily="34" charset="0"/>
              </a:rPr>
              <a:t>It’s Not Your Fault</a:t>
            </a:r>
            <a:br>
              <a:rPr lang="en-US" sz="5273" b="1" dirty="0">
                <a:solidFill>
                  <a:srgbClr val="1AB1E0"/>
                </a:solidFill>
                <a:latin typeface="Avenir Book" panose="02000503020000020003" pitchFamily="2" charset="0"/>
                <a:ea typeface="Lato" panose="020F0502020204030203" pitchFamily="34" charset="0"/>
                <a:cs typeface="Lato" panose="020F0502020204030203" pitchFamily="34" charset="0"/>
              </a:rPr>
            </a:br>
            <a:r>
              <a:rPr lang="en-US" sz="2200" dirty="0">
                <a:latin typeface="Avenir Book" panose="02000503020000020003" pitchFamily="2" charset="0"/>
                <a:ea typeface="Lato" panose="020F0502020204030203" pitchFamily="34" charset="0"/>
                <a:cs typeface="Lato" panose="020F0502020204030203" pitchFamily="34" charset="0"/>
              </a:rPr>
              <a:t>The victim of a sexual assault is never to blame.</a:t>
            </a:r>
          </a:p>
        </p:txBody>
      </p:sp>
      <p:sp>
        <p:nvSpPr>
          <p:cNvPr id="35" name="Content Placeholder 2">
            <a:extLst>
              <a:ext uri="{FF2B5EF4-FFF2-40B4-BE49-F238E27FC236}">
                <a16:creationId xmlns:a16="http://schemas.microsoft.com/office/drawing/2014/main" id="{8EDD084F-9E75-E74D-A35A-C731A3CA8E6A}"/>
              </a:ext>
            </a:extLst>
          </p:cNvPr>
          <p:cNvSpPr txBox="1">
            <a:spLocks/>
          </p:cNvSpPr>
          <p:nvPr/>
        </p:nvSpPr>
        <p:spPr>
          <a:xfrm>
            <a:off x="3654585" y="8683163"/>
            <a:ext cx="3425827" cy="1011622"/>
          </a:xfrm>
          <a:prstGeom prst="rect">
            <a:avLst/>
          </a:prstGeom>
        </p:spPr>
        <p:txBody>
          <a:bodyPr vert="horz" lIns="58093" tIns="29047" rIns="58093" bIns="29047"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spcBef>
                <a:spcPts val="381"/>
              </a:spcBef>
              <a:spcAft>
                <a:spcPts val="381"/>
              </a:spcAft>
              <a:buNone/>
            </a:pPr>
            <a:r>
              <a:rPr lang="en-US" sz="1271" dirty="0">
                <a:latin typeface="Museo Sans 300" panose="02000000000000000000" pitchFamily="2" charset="77"/>
                <a:cs typeface="Arial" panose="020B0604020202020204" pitchFamily="34" charset="0"/>
              </a:rPr>
              <a:t>Get the App:</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Download LiveSafe from the App Store or Google Play or using the QR code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Register and complete your profile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Search for and select your organization</a:t>
            </a:r>
            <a:endParaRPr lang="en-US" sz="889" dirty="0">
              <a:latin typeface="Museo Sans 100" panose="02000000000000000000" pitchFamily="2" charset="77"/>
              <a:cs typeface="Arial" panose="020B0604020202020204" pitchFamily="34" charset="0"/>
            </a:endParaRPr>
          </a:p>
        </p:txBody>
      </p:sp>
      <p:cxnSp>
        <p:nvCxnSpPr>
          <p:cNvPr id="36" name="Straight Connector 35">
            <a:extLst>
              <a:ext uri="{FF2B5EF4-FFF2-40B4-BE49-F238E27FC236}">
                <a16:creationId xmlns:a16="http://schemas.microsoft.com/office/drawing/2014/main" id="{A64BD323-9A22-414C-AA60-755D94A9D69B}"/>
              </a:ext>
            </a:extLst>
          </p:cNvPr>
          <p:cNvCxnSpPr/>
          <p:nvPr/>
        </p:nvCxnSpPr>
        <p:spPr>
          <a:xfrm>
            <a:off x="3473223" y="8646583"/>
            <a:ext cx="0" cy="1161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277327C6-2D86-D24B-94C8-8E68161E9052}"/>
              </a:ext>
            </a:extLst>
          </p:cNvPr>
          <p:cNvPicPr>
            <a:picLocks noChangeAspect="1"/>
          </p:cNvPicPr>
          <p:nvPr/>
        </p:nvPicPr>
        <p:blipFill>
          <a:blip r:embed="rId7"/>
          <a:stretch>
            <a:fillRect/>
          </a:stretch>
        </p:blipFill>
        <p:spPr>
          <a:xfrm>
            <a:off x="129647" y="8599716"/>
            <a:ext cx="1719598" cy="665651"/>
          </a:xfrm>
          <a:prstGeom prst="rect">
            <a:avLst/>
          </a:prstGeom>
        </p:spPr>
      </p:pic>
      <p:pic>
        <p:nvPicPr>
          <p:cNvPr id="38" name="Picture 37">
            <a:extLst>
              <a:ext uri="{FF2B5EF4-FFF2-40B4-BE49-F238E27FC236}">
                <a16:creationId xmlns:a16="http://schemas.microsoft.com/office/drawing/2014/main" id="{D23852D0-A8D2-1C46-AEEE-166D4027D467}"/>
              </a:ext>
            </a:extLst>
          </p:cNvPr>
          <p:cNvPicPr>
            <a:picLocks noChangeAspect="1"/>
          </p:cNvPicPr>
          <p:nvPr/>
        </p:nvPicPr>
        <p:blipFill>
          <a:blip r:embed="rId8"/>
          <a:stretch>
            <a:fillRect/>
          </a:stretch>
        </p:blipFill>
        <p:spPr>
          <a:xfrm>
            <a:off x="234781" y="9265367"/>
            <a:ext cx="1509330" cy="447209"/>
          </a:xfrm>
          <a:prstGeom prst="rect">
            <a:avLst/>
          </a:prstGeom>
        </p:spPr>
      </p:pic>
      <p:pic>
        <p:nvPicPr>
          <p:cNvPr id="39" name="Picture 38">
            <a:extLst>
              <a:ext uri="{FF2B5EF4-FFF2-40B4-BE49-F238E27FC236}">
                <a16:creationId xmlns:a16="http://schemas.microsoft.com/office/drawing/2014/main" id="{34518A8D-65A7-E043-A92E-F88CE1D32DAB}"/>
              </a:ext>
            </a:extLst>
          </p:cNvPr>
          <p:cNvPicPr>
            <a:picLocks noChangeAspect="1"/>
          </p:cNvPicPr>
          <p:nvPr/>
        </p:nvPicPr>
        <p:blipFill>
          <a:blip r:embed="rId9"/>
          <a:stretch>
            <a:fillRect/>
          </a:stretch>
        </p:blipFill>
        <p:spPr>
          <a:xfrm>
            <a:off x="1954379" y="8722760"/>
            <a:ext cx="1009511" cy="1009511"/>
          </a:xfrm>
          <a:prstGeom prst="rect">
            <a:avLst/>
          </a:prstGeom>
        </p:spPr>
      </p:pic>
    </p:spTree>
    <p:extLst>
      <p:ext uri="{BB962C8B-B14F-4D97-AF65-F5344CB8AC3E}">
        <p14:creationId xmlns:p14="http://schemas.microsoft.com/office/powerpoint/2010/main" val="89819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974A4B-DE3C-3548-999B-7B767547D24A}"/>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7" dirty="0">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33E2560E-7332-4846-87AC-EDA1C3A6E42C}"/>
              </a:ext>
            </a:extLst>
          </p:cNvPr>
          <p:cNvSpPr>
            <a:spLocks noGrp="1"/>
          </p:cNvSpPr>
          <p:nvPr>
            <p:ph type="title"/>
          </p:nvPr>
        </p:nvSpPr>
        <p:spPr>
          <a:xfrm>
            <a:off x="114376" y="1220894"/>
            <a:ext cx="7080418" cy="1516759"/>
          </a:xfrm>
        </p:spPr>
        <p:txBody>
          <a:bodyPr>
            <a:normAutofit fontScale="90000"/>
          </a:bodyPr>
          <a:lstStyle/>
          <a:p>
            <a:pPr algn="ctr">
              <a:spcAft>
                <a:spcPts val="762"/>
              </a:spcAft>
            </a:pPr>
            <a:r>
              <a:rPr lang="en-US" sz="4800" b="1" dirty="0">
                <a:solidFill>
                  <a:srgbClr val="007CAB"/>
                </a:solidFill>
                <a:latin typeface="Avenir Book" panose="02000503020000020003" pitchFamily="2" charset="0"/>
                <a:ea typeface="Lato" panose="020F0502020204030203" pitchFamily="34" charset="0"/>
                <a:cs typeface="Lato" panose="020F0502020204030203" pitchFamily="34" charset="0"/>
              </a:rPr>
              <a:t>Consent Means Yes</a:t>
            </a:r>
            <a:br>
              <a:rPr lang="en-US" sz="5273" b="1" dirty="0">
                <a:solidFill>
                  <a:srgbClr val="1AB1E0"/>
                </a:solidFill>
                <a:latin typeface="Avenir Book" panose="02000503020000020003" pitchFamily="2" charset="0"/>
                <a:ea typeface="Lato" panose="020F0502020204030203" pitchFamily="34" charset="0"/>
                <a:cs typeface="Lato" panose="020F0502020204030203" pitchFamily="34" charset="0"/>
              </a:rPr>
            </a:br>
            <a:r>
              <a:rPr lang="en-US" sz="2200" dirty="0">
                <a:latin typeface="Avenir Book" panose="02000503020000020003" pitchFamily="2" charset="0"/>
                <a:ea typeface="Lato" panose="020F0502020204030203" pitchFamily="34" charset="0"/>
                <a:cs typeface="Lato" panose="020F0502020204030203" pitchFamily="34" charset="0"/>
              </a:rPr>
              <a:t>Consenting to sexual activity means you are voluntarily affirming you want to engage in sexual activity free of force. </a:t>
            </a:r>
          </a:p>
        </p:txBody>
      </p:sp>
      <p:pic>
        <p:nvPicPr>
          <p:cNvPr id="8" name="Picture 7">
            <a:extLst>
              <a:ext uri="{FF2B5EF4-FFF2-40B4-BE49-F238E27FC236}">
                <a16:creationId xmlns:a16="http://schemas.microsoft.com/office/drawing/2014/main" id="{5C7AF74F-4C6E-6442-B607-E4DB566854C8}"/>
              </a:ext>
            </a:extLst>
          </p:cNvPr>
          <p:cNvPicPr>
            <a:picLocks noChangeAspect="1"/>
          </p:cNvPicPr>
          <p:nvPr/>
        </p:nvPicPr>
        <p:blipFill>
          <a:blip r:embed="rId3"/>
          <a:srcRect/>
          <a:stretch/>
        </p:blipFill>
        <p:spPr>
          <a:xfrm>
            <a:off x="0" y="2827450"/>
            <a:ext cx="7315200" cy="3911600"/>
          </a:xfrm>
          <a:prstGeom prst="rect">
            <a:avLst/>
          </a:prstGeom>
        </p:spPr>
      </p:pic>
      <p:sp>
        <p:nvSpPr>
          <p:cNvPr id="21" name="TextBox 20">
            <a:extLst>
              <a:ext uri="{FF2B5EF4-FFF2-40B4-BE49-F238E27FC236}">
                <a16:creationId xmlns:a16="http://schemas.microsoft.com/office/drawing/2014/main" id="{302D0DB0-0009-B14B-928C-BC411A047D27}"/>
              </a:ext>
            </a:extLst>
          </p:cNvPr>
          <p:cNvSpPr txBox="1"/>
          <p:nvPr/>
        </p:nvSpPr>
        <p:spPr>
          <a:xfrm>
            <a:off x="3654585" y="407825"/>
            <a:ext cx="482824" cy="327013"/>
          </a:xfrm>
          <a:prstGeom prst="rect">
            <a:avLst/>
          </a:prstGeom>
          <a:noFill/>
        </p:spPr>
        <p:txBody>
          <a:bodyPr wrap="none" rtlCol="0">
            <a:spAutoFit/>
          </a:bodyPr>
          <a:lstStyle/>
          <a:p>
            <a:r>
              <a:rPr lang="en-US" sz="1525" dirty="0">
                <a:solidFill>
                  <a:schemeClr val="bg1"/>
                </a:solidFill>
                <a:latin typeface="Museo Sans 300" panose="02000000000000000000" pitchFamily="2" charset="77"/>
                <a:ea typeface="Lato" panose="020F0502020204030203" pitchFamily="34" charset="0"/>
                <a:cs typeface="Lato" panose="020F0502020204030203" pitchFamily="34" charset="0"/>
              </a:rPr>
              <a:t>for</a:t>
            </a:r>
            <a:r>
              <a:rPr lang="en-US" sz="1525" i="1" dirty="0">
                <a:solidFill>
                  <a:schemeClr val="bg1"/>
                </a:solidFill>
                <a:latin typeface="Arial Narrow" panose="020B0604020202020204" pitchFamily="34" charset="0"/>
                <a:cs typeface="Arial Narrow" panose="020B0604020202020204" pitchFamily="34" charset="0"/>
              </a:rPr>
              <a:t> </a:t>
            </a:r>
          </a:p>
        </p:txBody>
      </p:sp>
      <p:pic>
        <p:nvPicPr>
          <p:cNvPr id="22" name="Picture 21">
            <a:extLst>
              <a:ext uri="{FF2B5EF4-FFF2-40B4-BE49-F238E27FC236}">
                <a16:creationId xmlns:a16="http://schemas.microsoft.com/office/drawing/2014/main" id="{2F9BA64F-CF2C-F143-9732-47C1DCBF48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2023" y="338284"/>
            <a:ext cx="2731013" cy="477927"/>
          </a:xfrm>
          <a:prstGeom prst="rect">
            <a:avLst/>
          </a:prstGeom>
          <a:solidFill>
            <a:schemeClr val="bg1"/>
          </a:solidFill>
          <a:ln>
            <a:solidFill>
              <a:schemeClr val="bg1"/>
            </a:solidFill>
          </a:ln>
        </p:spPr>
      </p:pic>
      <p:sp>
        <p:nvSpPr>
          <p:cNvPr id="25" name="Content Placeholder 2">
            <a:extLst>
              <a:ext uri="{FF2B5EF4-FFF2-40B4-BE49-F238E27FC236}">
                <a16:creationId xmlns:a16="http://schemas.microsoft.com/office/drawing/2014/main" id="{F8139445-AEE8-6E44-85E7-6E0604D7373E}"/>
              </a:ext>
            </a:extLst>
          </p:cNvPr>
          <p:cNvSpPr txBox="1">
            <a:spLocks/>
          </p:cNvSpPr>
          <p:nvPr/>
        </p:nvSpPr>
        <p:spPr>
          <a:xfrm>
            <a:off x="3654585" y="8683163"/>
            <a:ext cx="3425827" cy="1011622"/>
          </a:xfrm>
          <a:prstGeom prst="rect">
            <a:avLst/>
          </a:prstGeom>
        </p:spPr>
        <p:txBody>
          <a:bodyPr vert="horz" lIns="58093" tIns="29047" rIns="58093" bIns="29047"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spcBef>
                <a:spcPts val="381"/>
              </a:spcBef>
              <a:spcAft>
                <a:spcPts val="381"/>
              </a:spcAft>
              <a:buNone/>
            </a:pPr>
            <a:r>
              <a:rPr lang="en-US" sz="1271" dirty="0">
                <a:latin typeface="Museo Sans 300" panose="02000000000000000000" pitchFamily="2" charset="77"/>
                <a:cs typeface="Arial" panose="020B0604020202020204" pitchFamily="34" charset="0"/>
              </a:rPr>
              <a:t>Get the App:</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Download LiveSafe from the App Store or Google Play or using the QR code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Register and complete your profile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Search for and select your organization</a:t>
            </a:r>
            <a:endParaRPr lang="en-US" sz="889" dirty="0">
              <a:latin typeface="Museo Sans 100" panose="02000000000000000000" pitchFamily="2" charset="77"/>
              <a:cs typeface="Arial" panose="020B0604020202020204" pitchFamily="34" charset="0"/>
            </a:endParaRPr>
          </a:p>
        </p:txBody>
      </p:sp>
      <p:cxnSp>
        <p:nvCxnSpPr>
          <p:cNvPr id="27" name="Straight Connector 26">
            <a:extLst>
              <a:ext uri="{FF2B5EF4-FFF2-40B4-BE49-F238E27FC236}">
                <a16:creationId xmlns:a16="http://schemas.microsoft.com/office/drawing/2014/main" id="{5A071DE0-59F0-4D4E-996B-7C745BFBE0FD}"/>
              </a:ext>
            </a:extLst>
          </p:cNvPr>
          <p:cNvCxnSpPr/>
          <p:nvPr/>
        </p:nvCxnSpPr>
        <p:spPr>
          <a:xfrm>
            <a:off x="3473223" y="8646583"/>
            <a:ext cx="0" cy="1161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7161A77-3EF4-F146-8381-C7556649ABD2}"/>
              </a:ext>
            </a:extLst>
          </p:cNvPr>
          <p:cNvPicPr>
            <a:picLocks noChangeAspect="1"/>
          </p:cNvPicPr>
          <p:nvPr/>
        </p:nvPicPr>
        <p:blipFill>
          <a:blip r:embed="rId5"/>
          <a:stretch>
            <a:fillRect/>
          </a:stretch>
        </p:blipFill>
        <p:spPr>
          <a:xfrm>
            <a:off x="129647" y="8599716"/>
            <a:ext cx="1719598" cy="665651"/>
          </a:xfrm>
          <a:prstGeom prst="rect">
            <a:avLst/>
          </a:prstGeom>
        </p:spPr>
      </p:pic>
      <p:pic>
        <p:nvPicPr>
          <p:cNvPr id="30" name="Picture 29">
            <a:extLst>
              <a:ext uri="{FF2B5EF4-FFF2-40B4-BE49-F238E27FC236}">
                <a16:creationId xmlns:a16="http://schemas.microsoft.com/office/drawing/2014/main" id="{F231B3FD-EC69-DE42-946B-CDF336F41311}"/>
              </a:ext>
            </a:extLst>
          </p:cNvPr>
          <p:cNvPicPr>
            <a:picLocks noChangeAspect="1"/>
          </p:cNvPicPr>
          <p:nvPr/>
        </p:nvPicPr>
        <p:blipFill>
          <a:blip r:embed="rId6"/>
          <a:stretch>
            <a:fillRect/>
          </a:stretch>
        </p:blipFill>
        <p:spPr>
          <a:xfrm>
            <a:off x="234781" y="9265367"/>
            <a:ext cx="1509330" cy="447209"/>
          </a:xfrm>
          <a:prstGeom prst="rect">
            <a:avLst/>
          </a:prstGeom>
        </p:spPr>
      </p:pic>
      <p:pic>
        <p:nvPicPr>
          <p:cNvPr id="31" name="Picture 30">
            <a:extLst>
              <a:ext uri="{FF2B5EF4-FFF2-40B4-BE49-F238E27FC236}">
                <a16:creationId xmlns:a16="http://schemas.microsoft.com/office/drawing/2014/main" id="{B617732B-BF35-CF4B-A9D4-82C08C8A4F62}"/>
              </a:ext>
            </a:extLst>
          </p:cNvPr>
          <p:cNvPicPr>
            <a:picLocks noChangeAspect="1"/>
          </p:cNvPicPr>
          <p:nvPr/>
        </p:nvPicPr>
        <p:blipFill>
          <a:blip r:embed="rId7"/>
          <a:stretch>
            <a:fillRect/>
          </a:stretch>
        </p:blipFill>
        <p:spPr>
          <a:xfrm>
            <a:off x="1954379" y="8722760"/>
            <a:ext cx="1009511" cy="1009511"/>
          </a:xfrm>
          <a:prstGeom prst="rect">
            <a:avLst/>
          </a:prstGeom>
        </p:spPr>
      </p:pic>
      <p:sp>
        <p:nvSpPr>
          <p:cNvPr id="19" name="Title 1">
            <a:extLst>
              <a:ext uri="{FF2B5EF4-FFF2-40B4-BE49-F238E27FC236}">
                <a16:creationId xmlns:a16="http://schemas.microsoft.com/office/drawing/2014/main" id="{3B83CA1C-1770-C146-B602-0EB23EADBFF7}"/>
              </a:ext>
            </a:extLst>
          </p:cNvPr>
          <p:cNvSpPr txBox="1">
            <a:spLocks/>
          </p:cNvSpPr>
          <p:nvPr/>
        </p:nvSpPr>
        <p:spPr>
          <a:xfrm>
            <a:off x="352317" y="6868444"/>
            <a:ext cx="6604536" cy="1731272"/>
          </a:xfrm>
          <a:prstGeom prst="rect">
            <a:avLst/>
          </a:prstGeom>
        </p:spPr>
        <p:txBody>
          <a:bodyPr vert="horz" lIns="58093" tIns="29047" rIns="58093" bIns="29047" rtlCol="0" anchor="ctr">
            <a:norm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1800" b="1" dirty="0">
                <a:latin typeface="Avenir Book" panose="02000503020000020003" pitchFamily="2" charset="0"/>
                <a:ea typeface="Lato" panose="020F0502020204030203" pitchFamily="34" charset="0"/>
                <a:cs typeface="Lato" panose="020F0502020204030203" pitchFamily="34" charset="0"/>
              </a:rPr>
              <a:t>If you or someone you know is being pressured to engage in sexual activity or is a victim of a non-consensual sexual encounter, report it to Campus Security or the local police. </a:t>
            </a:r>
          </a:p>
          <a:p>
            <a:pPr algn="ctr"/>
            <a:endParaRPr lang="en-US" sz="1525" dirty="0">
              <a:latin typeface="Avenir Book" panose="02000503020000020003" pitchFamily="2" charset="0"/>
              <a:ea typeface="Lato" panose="020F0502020204030203" pitchFamily="34" charset="0"/>
              <a:cs typeface="Lato" panose="020F0502020204030203" pitchFamily="34" charset="0"/>
            </a:endParaRPr>
          </a:p>
          <a:p>
            <a:pPr algn="ctr"/>
            <a:r>
              <a:rPr lang="en-US" sz="1600" dirty="0">
                <a:latin typeface="Avenir Book" panose="02000503020000020003" pitchFamily="2" charset="0"/>
                <a:ea typeface="Lato" panose="020F0502020204030203" pitchFamily="34" charset="0"/>
                <a:cs typeface="Lato" panose="020F0502020204030203" pitchFamily="34" charset="0"/>
              </a:rPr>
              <a:t>Use the LiveSafe Mobile App to report any sexual assaults, anonymously if you choose. The LiveSafe App can help you or someone you know get the support and resources needed.</a:t>
            </a:r>
          </a:p>
        </p:txBody>
      </p:sp>
      <p:pic>
        <p:nvPicPr>
          <p:cNvPr id="16" name="Picture 15">
            <a:extLst>
              <a:ext uri="{FF2B5EF4-FFF2-40B4-BE49-F238E27FC236}">
                <a16:creationId xmlns:a16="http://schemas.microsoft.com/office/drawing/2014/main" id="{10EC2C41-B7DE-2C4C-851F-E61E22023F50}"/>
              </a:ext>
            </a:extLst>
          </p:cNvPr>
          <p:cNvPicPr>
            <a:picLocks noChangeAspect="1"/>
          </p:cNvPicPr>
          <p:nvPr/>
        </p:nvPicPr>
        <p:blipFill>
          <a:blip r:embed="rId8"/>
          <a:srcRect/>
          <a:stretch/>
        </p:blipFill>
        <p:spPr>
          <a:xfrm>
            <a:off x="129647" y="289454"/>
            <a:ext cx="3330324" cy="477928"/>
          </a:xfrm>
          <a:prstGeom prst="rect">
            <a:avLst/>
          </a:prstGeom>
        </p:spPr>
      </p:pic>
    </p:spTree>
    <p:extLst>
      <p:ext uri="{BB962C8B-B14F-4D97-AF65-F5344CB8AC3E}">
        <p14:creationId xmlns:p14="http://schemas.microsoft.com/office/powerpoint/2010/main" val="45991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974A4B-DE3C-3548-999B-7B767547D24A}"/>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77" dirty="0">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33E2560E-7332-4846-87AC-EDA1C3A6E42C}"/>
              </a:ext>
            </a:extLst>
          </p:cNvPr>
          <p:cNvSpPr>
            <a:spLocks noGrp="1"/>
          </p:cNvSpPr>
          <p:nvPr>
            <p:ph type="title"/>
          </p:nvPr>
        </p:nvSpPr>
        <p:spPr>
          <a:xfrm>
            <a:off x="114376" y="1220894"/>
            <a:ext cx="7080418" cy="1516759"/>
          </a:xfrm>
        </p:spPr>
        <p:txBody>
          <a:bodyPr>
            <a:normAutofit/>
          </a:bodyPr>
          <a:lstStyle/>
          <a:p>
            <a:pPr algn="ctr">
              <a:spcAft>
                <a:spcPts val="762"/>
              </a:spcAft>
            </a:pPr>
            <a:r>
              <a:rPr lang="en-US" sz="4800" b="1" dirty="0">
                <a:solidFill>
                  <a:srgbClr val="007CAB"/>
                </a:solidFill>
                <a:latin typeface="Avenir Book" panose="02000503020000020003" pitchFamily="2" charset="0"/>
                <a:ea typeface="Lato" panose="020F0502020204030203" pitchFamily="34" charset="0"/>
                <a:cs typeface="Lato" panose="020F0502020204030203" pitchFamily="34" charset="0"/>
              </a:rPr>
              <a:t>Enough is Enough</a:t>
            </a:r>
            <a:br>
              <a:rPr lang="en-US" sz="5273" b="1" dirty="0">
                <a:solidFill>
                  <a:srgbClr val="1AB1E0"/>
                </a:solidFill>
                <a:latin typeface="Avenir Book" panose="02000503020000020003" pitchFamily="2" charset="0"/>
                <a:ea typeface="Lato" panose="020F0502020204030203" pitchFamily="34" charset="0"/>
                <a:cs typeface="Lato" panose="020F0502020204030203" pitchFamily="34" charset="0"/>
              </a:rPr>
            </a:br>
            <a:r>
              <a:rPr lang="en-US" sz="2200" dirty="0">
                <a:latin typeface="Avenir Book" panose="02000503020000020003" pitchFamily="2" charset="0"/>
                <a:ea typeface="Lato" panose="020F0502020204030203" pitchFamily="34" charset="0"/>
                <a:cs typeface="Lato" panose="020F0502020204030203" pitchFamily="34" charset="0"/>
              </a:rPr>
              <a:t>Take action to prevent sexual assaults on your campus.</a:t>
            </a:r>
          </a:p>
        </p:txBody>
      </p:sp>
      <p:pic>
        <p:nvPicPr>
          <p:cNvPr id="8" name="Picture 7">
            <a:extLst>
              <a:ext uri="{FF2B5EF4-FFF2-40B4-BE49-F238E27FC236}">
                <a16:creationId xmlns:a16="http://schemas.microsoft.com/office/drawing/2014/main" id="{5C7AF74F-4C6E-6442-B607-E4DB566854C8}"/>
              </a:ext>
            </a:extLst>
          </p:cNvPr>
          <p:cNvPicPr>
            <a:picLocks noChangeAspect="1"/>
          </p:cNvPicPr>
          <p:nvPr/>
        </p:nvPicPr>
        <p:blipFill>
          <a:blip r:embed="rId3"/>
          <a:srcRect/>
          <a:stretch/>
        </p:blipFill>
        <p:spPr>
          <a:xfrm>
            <a:off x="0" y="2827450"/>
            <a:ext cx="7315200" cy="3911600"/>
          </a:xfrm>
          <a:prstGeom prst="rect">
            <a:avLst/>
          </a:prstGeom>
        </p:spPr>
      </p:pic>
      <p:sp>
        <p:nvSpPr>
          <p:cNvPr id="21" name="TextBox 20">
            <a:extLst>
              <a:ext uri="{FF2B5EF4-FFF2-40B4-BE49-F238E27FC236}">
                <a16:creationId xmlns:a16="http://schemas.microsoft.com/office/drawing/2014/main" id="{302D0DB0-0009-B14B-928C-BC411A047D27}"/>
              </a:ext>
            </a:extLst>
          </p:cNvPr>
          <p:cNvSpPr txBox="1"/>
          <p:nvPr/>
        </p:nvSpPr>
        <p:spPr>
          <a:xfrm>
            <a:off x="3654585" y="407825"/>
            <a:ext cx="482824" cy="327013"/>
          </a:xfrm>
          <a:prstGeom prst="rect">
            <a:avLst/>
          </a:prstGeom>
          <a:noFill/>
        </p:spPr>
        <p:txBody>
          <a:bodyPr wrap="none" rtlCol="0">
            <a:spAutoFit/>
          </a:bodyPr>
          <a:lstStyle/>
          <a:p>
            <a:r>
              <a:rPr lang="en-US" sz="1525" dirty="0">
                <a:solidFill>
                  <a:schemeClr val="bg1"/>
                </a:solidFill>
                <a:latin typeface="Museo Sans 300" panose="02000000000000000000" pitchFamily="2" charset="77"/>
                <a:ea typeface="Lato" panose="020F0502020204030203" pitchFamily="34" charset="0"/>
                <a:cs typeface="Lato" panose="020F0502020204030203" pitchFamily="34" charset="0"/>
              </a:rPr>
              <a:t>for</a:t>
            </a:r>
            <a:r>
              <a:rPr lang="en-US" sz="1525" i="1" dirty="0">
                <a:solidFill>
                  <a:schemeClr val="bg1"/>
                </a:solidFill>
                <a:latin typeface="Arial Narrow" panose="020B0604020202020204" pitchFamily="34" charset="0"/>
                <a:cs typeface="Arial Narrow" panose="020B0604020202020204" pitchFamily="34" charset="0"/>
              </a:rPr>
              <a:t> </a:t>
            </a:r>
          </a:p>
        </p:txBody>
      </p:sp>
      <p:pic>
        <p:nvPicPr>
          <p:cNvPr id="22" name="Picture 21">
            <a:extLst>
              <a:ext uri="{FF2B5EF4-FFF2-40B4-BE49-F238E27FC236}">
                <a16:creationId xmlns:a16="http://schemas.microsoft.com/office/drawing/2014/main" id="{2F9BA64F-CF2C-F143-9732-47C1DCBF48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2023" y="338284"/>
            <a:ext cx="2731013" cy="477927"/>
          </a:xfrm>
          <a:prstGeom prst="rect">
            <a:avLst/>
          </a:prstGeom>
          <a:solidFill>
            <a:schemeClr val="bg1"/>
          </a:solidFill>
          <a:ln>
            <a:solidFill>
              <a:schemeClr val="bg1"/>
            </a:solidFill>
          </a:ln>
        </p:spPr>
      </p:pic>
      <p:sp>
        <p:nvSpPr>
          <p:cNvPr id="25" name="Content Placeholder 2">
            <a:extLst>
              <a:ext uri="{FF2B5EF4-FFF2-40B4-BE49-F238E27FC236}">
                <a16:creationId xmlns:a16="http://schemas.microsoft.com/office/drawing/2014/main" id="{F8139445-AEE8-6E44-85E7-6E0604D7373E}"/>
              </a:ext>
            </a:extLst>
          </p:cNvPr>
          <p:cNvSpPr txBox="1">
            <a:spLocks/>
          </p:cNvSpPr>
          <p:nvPr/>
        </p:nvSpPr>
        <p:spPr>
          <a:xfrm>
            <a:off x="3654585" y="8683163"/>
            <a:ext cx="3425827" cy="1011622"/>
          </a:xfrm>
          <a:prstGeom prst="rect">
            <a:avLst/>
          </a:prstGeom>
        </p:spPr>
        <p:txBody>
          <a:bodyPr vert="horz" lIns="58093" tIns="29047" rIns="58093" bIns="29047"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spcBef>
                <a:spcPts val="381"/>
              </a:spcBef>
              <a:spcAft>
                <a:spcPts val="381"/>
              </a:spcAft>
              <a:buNone/>
            </a:pPr>
            <a:r>
              <a:rPr lang="en-US" sz="1271" dirty="0">
                <a:latin typeface="Museo Sans 300" panose="02000000000000000000" pitchFamily="2" charset="77"/>
                <a:cs typeface="Arial" panose="020B0604020202020204" pitchFamily="34" charset="0"/>
              </a:rPr>
              <a:t>Get the App:</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Download LiveSafe from the App Store or Google Play or using the QR code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Register and complete your profile</a:t>
            </a:r>
          </a:p>
          <a:p>
            <a:pPr marL="290448" indent="-174269">
              <a:spcBef>
                <a:spcPts val="381"/>
              </a:spcBef>
              <a:spcAft>
                <a:spcPts val="381"/>
              </a:spcAft>
              <a:buFont typeface="+mj-lt"/>
              <a:buAutoNum type="arabicPeriod"/>
            </a:pPr>
            <a:r>
              <a:rPr lang="en-US" sz="1016" dirty="0">
                <a:latin typeface="Museo Sans 100" panose="02000000000000000000" pitchFamily="2" charset="77"/>
                <a:cs typeface="Arial" panose="020B0604020202020204" pitchFamily="34" charset="0"/>
              </a:rPr>
              <a:t>Search for and select your organization</a:t>
            </a:r>
            <a:endParaRPr lang="en-US" sz="889" dirty="0">
              <a:latin typeface="Museo Sans 100" panose="02000000000000000000" pitchFamily="2" charset="77"/>
              <a:cs typeface="Arial" panose="020B0604020202020204" pitchFamily="34" charset="0"/>
            </a:endParaRPr>
          </a:p>
        </p:txBody>
      </p:sp>
      <p:cxnSp>
        <p:nvCxnSpPr>
          <p:cNvPr id="27" name="Straight Connector 26">
            <a:extLst>
              <a:ext uri="{FF2B5EF4-FFF2-40B4-BE49-F238E27FC236}">
                <a16:creationId xmlns:a16="http://schemas.microsoft.com/office/drawing/2014/main" id="{5A071DE0-59F0-4D4E-996B-7C745BFBE0FD}"/>
              </a:ext>
            </a:extLst>
          </p:cNvPr>
          <p:cNvCxnSpPr/>
          <p:nvPr/>
        </p:nvCxnSpPr>
        <p:spPr>
          <a:xfrm>
            <a:off x="3473223" y="8646583"/>
            <a:ext cx="0" cy="1161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7161A77-3EF4-F146-8381-C7556649ABD2}"/>
              </a:ext>
            </a:extLst>
          </p:cNvPr>
          <p:cNvPicPr>
            <a:picLocks noChangeAspect="1"/>
          </p:cNvPicPr>
          <p:nvPr/>
        </p:nvPicPr>
        <p:blipFill>
          <a:blip r:embed="rId5"/>
          <a:stretch>
            <a:fillRect/>
          </a:stretch>
        </p:blipFill>
        <p:spPr>
          <a:xfrm>
            <a:off x="129647" y="8599716"/>
            <a:ext cx="1719598" cy="665651"/>
          </a:xfrm>
          <a:prstGeom prst="rect">
            <a:avLst/>
          </a:prstGeom>
        </p:spPr>
      </p:pic>
      <p:pic>
        <p:nvPicPr>
          <p:cNvPr id="30" name="Picture 29">
            <a:extLst>
              <a:ext uri="{FF2B5EF4-FFF2-40B4-BE49-F238E27FC236}">
                <a16:creationId xmlns:a16="http://schemas.microsoft.com/office/drawing/2014/main" id="{F231B3FD-EC69-DE42-946B-CDF336F41311}"/>
              </a:ext>
            </a:extLst>
          </p:cNvPr>
          <p:cNvPicPr>
            <a:picLocks noChangeAspect="1"/>
          </p:cNvPicPr>
          <p:nvPr/>
        </p:nvPicPr>
        <p:blipFill>
          <a:blip r:embed="rId6"/>
          <a:stretch>
            <a:fillRect/>
          </a:stretch>
        </p:blipFill>
        <p:spPr>
          <a:xfrm>
            <a:off x="234781" y="9265367"/>
            <a:ext cx="1509330" cy="447209"/>
          </a:xfrm>
          <a:prstGeom prst="rect">
            <a:avLst/>
          </a:prstGeom>
        </p:spPr>
      </p:pic>
      <p:pic>
        <p:nvPicPr>
          <p:cNvPr id="31" name="Picture 30">
            <a:extLst>
              <a:ext uri="{FF2B5EF4-FFF2-40B4-BE49-F238E27FC236}">
                <a16:creationId xmlns:a16="http://schemas.microsoft.com/office/drawing/2014/main" id="{B617732B-BF35-CF4B-A9D4-82C08C8A4F62}"/>
              </a:ext>
            </a:extLst>
          </p:cNvPr>
          <p:cNvPicPr>
            <a:picLocks noChangeAspect="1"/>
          </p:cNvPicPr>
          <p:nvPr/>
        </p:nvPicPr>
        <p:blipFill>
          <a:blip r:embed="rId7"/>
          <a:stretch>
            <a:fillRect/>
          </a:stretch>
        </p:blipFill>
        <p:spPr>
          <a:xfrm>
            <a:off x="1954379" y="8722760"/>
            <a:ext cx="1009511" cy="1009511"/>
          </a:xfrm>
          <a:prstGeom prst="rect">
            <a:avLst/>
          </a:prstGeom>
        </p:spPr>
      </p:pic>
      <p:sp>
        <p:nvSpPr>
          <p:cNvPr id="19" name="Title 1">
            <a:extLst>
              <a:ext uri="{FF2B5EF4-FFF2-40B4-BE49-F238E27FC236}">
                <a16:creationId xmlns:a16="http://schemas.microsoft.com/office/drawing/2014/main" id="{3B83CA1C-1770-C146-B602-0EB23EADBFF7}"/>
              </a:ext>
            </a:extLst>
          </p:cNvPr>
          <p:cNvSpPr txBox="1">
            <a:spLocks/>
          </p:cNvSpPr>
          <p:nvPr/>
        </p:nvSpPr>
        <p:spPr>
          <a:xfrm>
            <a:off x="352317" y="6868444"/>
            <a:ext cx="6604536" cy="1731272"/>
          </a:xfrm>
          <a:prstGeom prst="rect">
            <a:avLst/>
          </a:prstGeom>
        </p:spPr>
        <p:txBody>
          <a:bodyPr vert="horz" lIns="58093" tIns="29047" rIns="58093" bIns="29047" rtlCol="0" anchor="ctr">
            <a:norm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1800" b="1" dirty="0">
                <a:latin typeface="Avenir Book" panose="02000503020000020003" pitchFamily="2" charset="0"/>
                <a:ea typeface="Lato" panose="020F0502020204030203" pitchFamily="34" charset="0"/>
                <a:cs typeface="Lato" panose="020F0502020204030203" pitchFamily="34" charset="0"/>
              </a:rPr>
              <a:t>Sexual assault is not love – it is a crime. Stand up for the victims and speak out against sexual assault and harassment.</a:t>
            </a:r>
          </a:p>
          <a:p>
            <a:pPr algn="ctr"/>
            <a:endParaRPr lang="en-US" sz="1525" dirty="0">
              <a:latin typeface="Avenir Book" panose="02000503020000020003" pitchFamily="2" charset="0"/>
              <a:ea typeface="Lato" panose="020F0502020204030203" pitchFamily="34" charset="0"/>
              <a:cs typeface="Lato" panose="020F0502020204030203" pitchFamily="34" charset="0"/>
            </a:endParaRPr>
          </a:p>
          <a:p>
            <a:pPr algn="ctr"/>
            <a:r>
              <a:rPr lang="en-US" sz="1600" dirty="0">
                <a:latin typeface="Avenir Book" panose="02000503020000020003" pitchFamily="2" charset="0"/>
                <a:ea typeface="Lato" panose="020F0502020204030203" pitchFamily="34" charset="0"/>
                <a:cs typeface="Lato" panose="020F0502020204030203" pitchFamily="34" charset="0"/>
              </a:rPr>
              <a:t>Use the LiveSafe Mobile App to report any sexual assaults or sexual harassment, anonymously if you choose. LiveSafe can help make your campus a safer place to work, learn, and live.</a:t>
            </a:r>
          </a:p>
        </p:txBody>
      </p:sp>
      <p:pic>
        <p:nvPicPr>
          <p:cNvPr id="16" name="Picture 15">
            <a:extLst>
              <a:ext uri="{FF2B5EF4-FFF2-40B4-BE49-F238E27FC236}">
                <a16:creationId xmlns:a16="http://schemas.microsoft.com/office/drawing/2014/main" id="{10EC2C41-B7DE-2C4C-851F-E61E22023F50}"/>
              </a:ext>
            </a:extLst>
          </p:cNvPr>
          <p:cNvPicPr>
            <a:picLocks noChangeAspect="1"/>
          </p:cNvPicPr>
          <p:nvPr/>
        </p:nvPicPr>
        <p:blipFill>
          <a:blip r:embed="rId8"/>
          <a:srcRect/>
          <a:stretch/>
        </p:blipFill>
        <p:spPr>
          <a:xfrm>
            <a:off x="129647" y="289454"/>
            <a:ext cx="3330324" cy="477928"/>
          </a:xfrm>
          <a:prstGeom prst="rect">
            <a:avLst/>
          </a:prstGeom>
        </p:spPr>
      </p:pic>
    </p:spTree>
    <p:extLst>
      <p:ext uri="{BB962C8B-B14F-4D97-AF65-F5344CB8AC3E}">
        <p14:creationId xmlns:p14="http://schemas.microsoft.com/office/powerpoint/2010/main" val="369945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6021A1-AFE8-4748-A36B-0E6288B9656F}"/>
              </a:ext>
            </a:extLst>
          </p:cNvPr>
          <p:cNvSpPr/>
          <p:nvPr/>
        </p:nvSpPr>
        <p:spPr>
          <a:xfrm>
            <a:off x="0" y="1"/>
            <a:ext cx="7315200" cy="1142663"/>
          </a:xfrm>
          <a:prstGeom prst="rect">
            <a:avLst/>
          </a:prstGeom>
          <a:solidFill>
            <a:srgbClr val="43B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venir Book" panose="02000503020000020003" pitchFamily="2" charset="0"/>
                <a:ea typeface="Lato" panose="020F0502020204030203" pitchFamily="34" charset="0"/>
                <a:cs typeface="Lato" panose="020F0502020204030203" pitchFamily="34" charset="0"/>
              </a:rPr>
              <a:t>Instructions for </a:t>
            </a:r>
          </a:p>
          <a:p>
            <a:pPr algn="ctr"/>
            <a:r>
              <a:rPr lang="en-US" sz="3200" dirty="0">
                <a:latin typeface="Avenir Book" panose="02000503020000020003" pitchFamily="2" charset="0"/>
                <a:ea typeface="Lato" panose="020F0502020204030203" pitchFamily="34" charset="0"/>
                <a:cs typeface="Lato" panose="020F0502020204030203" pitchFamily="34" charset="0"/>
              </a:rPr>
              <a:t>Customizing Templates</a:t>
            </a:r>
          </a:p>
        </p:txBody>
      </p:sp>
      <p:sp>
        <p:nvSpPr>
          <p:cNvPr id="5" name="Content Placeholder 2">
            <a:extLst>
              <a:ext uri="{FF2B5EF4-FFF2-40B4-BE49-F238E27FC236}">
                <a16:creationId xmlns:a16="http://schemas.microsoft.com/office/drawing/2014/main" id="{A648F322-3E68-7648-A6C9-CC944B9423D2}"/>
              </a:ext>
            </a:extLst>
          </p:cNvPr>
          <p:cNvSpPr txBox="1">
            <a:spLocks/>
          </p:cNvSpPr>
          <p:nvPr/>
        </p:nvSpPr>
        <p:spPr>
          <a:xfrm>
            <a:off x="781990" y="1775072"/>
            <a:ext cx="5747995" cy="6664575"/>
          </a:xfrm>
          <a:prstGeom prst="rect">
            <a:avLst/>
          </a:prstGeom>
        </p:spPr>
        <p:txBody>
          <a:bodyPr vert="horz" lIns="58093" tIns="29047" rIns="58093" bIns="29047" rtlCol="0">
            <a:normAutofit/>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pPr algn="l"/>
            <a:r>
              <a:rPr lang="en-US" sz="2000" b="1" dirty="0">
                <a:latin typeface="Avenir Book" panose="02000503020000020003" pitchFamily="2" charset="0"/>
                <a:cs typeface="Arial" panose="020B0604020202020204" pitchFamily="34" charset="0"/>
              </a:rPr>
              <a:t>To save a slide as an image:</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Click File &gt;&gt; Export</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Choose “PNG” from the file format dropdown box </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Select “Save Current Slide Only”</a:t>
            </a:r>
          </a:p>
          <a:p>
            <a:pPr marL="406628" indent="-232358" algn="l">
              <a:buFont typeface="+mj-lt"/>
              <a:buAutoNum type="arabicPeriod"/>
            </a:pPr>
            <a:r>
              <a:rPr lang="en-US" sz="1800" dirty="0">
                <a:latin typeface="Avenir Book" panose="02000503020000020003" pitchFamily="2" charset="0"/>
                <a:cs typeface="Arial Narrow" panose="020B0604020202020204" pitchFamily="34" charset="0"/>
              </a:rPr>
              <a:t>Select where to save it and click “Export”</a:t>
            </a:r>
          </a:p>
          <a:p>
            <a:pPr marL="406628" indent="-232358" algn="l">
              <a:buFont typeface="+mj-lt"/>
              <a:buAutoNum type="arabicPeriod"/>
            </a:pPr>
            <a:endParaRPr lang="en-US" sz="2000" dirty="0">
              <a:latin typeface="Avenir Book" panose="02000503020000020003" pitchFamily="2" charset="0"/>
              <a:cs typeface="Arial Narrow" panose="020B0604020202020204" pitchFamily="34" charset="0"/>
            </a:endParaRPr>
          </a:p>
          <a:p>
            <a:pPr marL="406628" indent="-232358" algn="l">
              <a:buFont typeface="+mj-lt"/>
              <a:buAutoNum type="arabicPeriod"/>
            </a:pPr>
            <a:endParaRPr lang="en-US" sz="2000" dirty="0">
              <a:latin typeface="Avenir Book" panose="02000503020000020003" pitchFamily="2" charset="0"/>
              <a:cs typeface="Arial Narrow" panose="020B0604020202020204" pitchFamily="34" charset="0"/>
            </a:endParaRPr>
          </a:p>
          <a:p>
            <a:pPr algn="l"/>
            <a:r>
              <a:rPr lang="en-US" sz="2000" b="1" dirty="0">
                <a:latin typeface="Avenir Book" panose="02000503020000020003" pitchFamily="2" charset="0"/>
                <a:cs typeface="Arial" panose="020B0604020202020204" pitchFamily="34" charset="0"/>
              </a:rPr>
              <a:t>Questions? </a:t>
            </a:r>
          </a:p>
          <a:p>
            <a:pPr algn="l"/>
            <a:r>
              <a:rPr lang="en-US" sz="1800" dirty="0">
                <a:latin typeface="Avenir Book" panose="02000503020000020003" pitchFamily="2" charset="0"/>
                <a:cs typeface="Arial Narrow" panose="020B0604020202020204" pitchFamily="34" charset="0"/>
              </a:rPr>
              <a:t>Reach out to </a:t>
            </a:r>
            <a:r>
              <a:rPr lang="en-US" sz="1800" dirty="0">
                <a:latin typeface="Avenir Book" panose="02000503020000020003" pitchFamily="2" charset="0"/>
                <a:cs typeface="Arial Narrow" panose="020B0604020202020204" pitchFamily="34" charset="0"/>
                <a:hlinkClick r:id="rId3"/>
              </a:rPr>
              <a:t>support.livesafe@vectorsolutions.com</a:t>
            </a:r>
            <a:r>
              <a:rPr lang="en-US" sz="1800" dirty="0">
                <a:latin typeface="Avenir Book" panose="02000503020000020003" pitchFamily="2" charset="0"/>
                <a:cs typeface="Arial Narrow" panose="020B0604020202020204" pitchFamily="34" charset="0"/>
              </a:rPr>
              <a:t>.</a:t>
            </a:r>
          </a:p>
        </p:txBody>
      </p:sp>
    </p:spTree>
    <p:extLst>
      <p:ext uri="{BB962C8B-B14F-4D97-AF65-F5344CB8AC3E}">
        <p14:creationId xmlns:p14="http://schemas.microsoft.com/office/powerpoint/2010/main" val="9199907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3611</TotalTime>
  <Words>1249</Words>
  <Application>Microsoft Macintosh PowerPoint</Application>
  <PresentationFormat>Custom</PresentationFormat>
  <Paragraphs>121</Paragraphs>
  <Slides>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vt:i4>
      </vt:variant>
    </vt:vector>
  </HeadingPairs>
  <TitlesOfParts>
    <vt:vector size="15" baseType="lpstr">
      <vt:lpstr>Arial</vt:lpstr>
      <vt:lpstr>Arial Narrow</vt:lpstr>
      <vt:lpstr>Avenir Book</vt:lpstr>
      <vt:lpstr>Calibri</vt:lpstr>
      <vt:lpstr>Calibri Light</vt:lpstr>
      <vt:lpstr>Inter</vt:lpstr>
      <vt:lpstr>Lato</vt:lpstr>
      <vt:lpstr>Museo Sans 100</vt:lpstr>
      <vt:lpstr>Museo Sans 300</vt:lpstr>
      <vt:lpstr>Office Theme</vt:lpstr>
      <vt:lpstr>PowerPoint Presentation</vt:lpstr>
      <vt:lpstr>It’s Not Your Fault The victim of a sexual assault is never to blame.</vt:lpstr>
      <vt:lpstr>Consent Means Yes Consenting to sexual activity means you are voluntarily affirming you want to engage in sexual activity free of force. </vt:lpstr>
      <vt:lpstr>Enough is Enough Take action to prevent sexual assaults on your campus.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Alexandra Brunjes</cp:lastModifiedBy>
  <cp:revision>108</cp:revision>
  <dcterms:created xsi:type="dcterms:W3CDTF">2018-11-12T13:41:12Z</dcterms:created>
  <dcterms:modified xsi:type="dcterms:W3CDTF">2021-09-03T18:01:24Z</dcterms:modified>
</cp:coreProperties>
</file>