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9" r:id="rId2"/>
  </p:sldIdLst>
  <p:sldSz cx="15471775" cy="9956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24E"/>
    <a:srgbClr val="52A6C2"/>
    <a:srgbClr val="366E7F"/>
    <a:srgbClr val="4890A7"/>
    <a:srgbClr val="2A5D6E"/>
    <a:srgbClr val="3E849C"/>
    <a:srgbClr val="5CBFDE"/>
    <a:srgbClr val="B7824A"/>
    <a:srgbClr val="9A6E3E"/>
    <a:srgbClr val="8B63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908"/>
    <p:restoredTop sz="60882"/>
  </p:normalViewPr>
  <p:slideViewPr>
    <p:cSldViewPr snapToGrid="0" snapToObjects="1">
      <p:cViewPr varScale="1">
        <p:scale>
          <a:sx n="60" d="100"/>
          <a:sy n="60" d="100"/>
        </p:scale>
        <p:origin x="8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15501-9CFB-9146-9668-D248CA745076}" type="datetimeFigureOut">
              <a:rPr lang="en-US" smtClean="0"/>
              <a:t>10/14/21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143000"/>
            <a:ext cx="4794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9EB26-83B8-D64E-9205-D8767EE699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343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0541" rtl="0" eaLnBrk="1" latinLnBrk="0" hangingPunct="1">
      <a:defRPr sz="1602" kern="1200">
        <a:solidFill>
          <a:schemeClr val="tx1"/>
        </a:solidFill>
        <a:latin typeface="+mn-lt"/>
        <a:ea typeface="+mn-ea"/>
        <a:cs typeface="+mn-cs"/>
      </a:defRPr>
    </a:lvl1pPr>
    <a:lvl2pPr marL="610271" algn="l" defTabSz="1220541" rtl="0" eaLnBrk="1" latinLnBrk="0" hangingPunct="1">
      <a:defRPr sz="1602" kern="1200">
        <a:solidFill>
          <a:schemeClr val="tx1"/>
        </a:solidFill>
        <a:latin typeface="+mn-lt"/>
        <a:ea typeface="+mn-ea"/>
        <a:cs typeface="+mn-cs"/>
      </a:defRPr>
    </a:lvl2pPr>
    <a:lvl3pPr marL="1220541" algn="l" defTabSz="1220541" rtl="0" eaLnBrk="1" latinLnBrk="0" hangingPunct="1">
      <a:defRPr sz="1602" kern="1200">
        <a:solidFill>
          <a:schemeClr val="tx1"/>
        </a:solidFill>
        <a:latin typeface="+mn-lt"/>
        <a:ea typeface="+mn-ea"/>
        <a:cs typeface="+mn-cs"/>
      </a:defRPr>
    </a:lvl3pPr>
    <a:lvl4pPr marL="1830812" algn="l" defTabSz="1220541" rtl="0" eaLnBrk="1" latinLnBrk="0" hangingPunct="1">
      <a:defRPr sz="1602" kern="1200">
        <a:solidFill>
          <a:schemeClr val="tx1"/>
        </a:solidFill>
        <a:latin typeface="+mn-lt"/>
        <a:ea typeface="+mn-ea"/>
        <a:cs typeface="+mn-cs"/>
      </a:defRPr>
    </a:lvl4pPr>
    <a:lvl5pPr marL="2441082" algn="l" defTabSz="1220541" rtl="0" eaLnBrk="1" latinLnBrk="0" hangingPunct="1">
      <a:defRPr sz="1602" kern="1200">
        <a:solidFill>
          <a:schemeClr val="tx1"/>
        </a:solidFill>
        <a:latin typeface="+mn-lt"/>
        <a:ea typeface="+mn-ea"/>
        <a:cs typeface="+mn-cs"/>
      </a:defRPr>
    </a:lvl5pPr>
    <a:lvl6pPr marL="3051353" algn="l" defTabSz="1220541" rtl="0" eaLnBrk="1" latinLnBrk="0" hangingPunct="1">
      <a:defRPr sz="1602" kern="1200">
        <a:solidFill>
          <a:schemeClr val="tx1"/>
        </a:solidFill>
        <a:latin typeface="+mn-lt"/>
        <a:ea typeface="+mn-ea"/>
        <a:cs typeface="+mn-cs"/>
      </a:defRPr>
    </a:lvl6pPr>
    <a:lvl7pPr marL="3661623" algn="l" defTabSz="1220541" rtl="0" eaLnBrk="1" latinLnBrk="0" hangingPunct="1">
      <a:defRPr sz="1602" kern="1200">
        <a:solidFill>
          <a:schemeClr val="tx1"/>
        </a:solidFill>
        <a:latin typeface="+mn-lt"/>
        <a:ea typeface="+mn-ea"/>
        <a:cs typeface="+mn-cs"/>
      </a:defRPr>
    </a:lvl7pPr>
    <a:lvl8pPr marL="4271894" algn="l" defTabSz="1220541" rtl="0" eaLnBrk="1" latinLnBrk="0" hangingPunct="1">
      <a:defRPr sz="1602" kern="1200">
        <a:solidFill>
          <a:schemeClr val="tx1"/>
        </a:solidFill>
        <a:latin typeface="+mn-lt"/>
        <a:ea typeface="+mn-ea"/>
        <a:cs typeface="+mn-cs"/>
      </a:defRPr>
    </a:lvl8pPr>
    <a:lvl9pPr marL="4882164" algn="l" defTabSz="1220541" rtl="0" eaLnBrk="1" latinLnBrk="0" hangingPunct="1">
      <a:defRPr sz="16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75" y="1143000"/>
            <a:ext cx="47942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To Replace “Fake Logo” With Your School’s Logo In The Footer:</a:t>
            </a:r>
          </a:p>
          <a:p>
            <a:pPr marL="228600" indent="-228600">
              <a:buAutoNum type="arabicParenR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Right-click the middle of the “fake logo” image, to the right of the Live Safe logo</a:t>
            </a:r>
          </a:p>
          <a:p>
            <a:pPr marL="228600" indent="-228600">
              <a:buAutoNum type="arabicParenR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“Shape Format”</a:t>
            </a:r>
          </a:p>
          <a:p>
            <a:pPr marL="228600" indent="-228600">
              <a:buAutoNum type="arabicParenR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“Picture or texture fill” </a:t>
            </a:r>
          </a:p>
          <a:p>
            <a:pPr marL="228600" indent="-228600">
              <a:buAutoNum type="arabicParenR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the light/white version of your institution’s logo (to be used on darker backgrounds). Make sure you are selecting a PNG for the file type.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To Change Color For Header and Footer Banners: </a:t>
            </a:r>
          </a:p>
          <a:p>
            <a:pPr marL="228600" indent="-228600">
              <a:buAutoNum type="arabicParenR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 edge of blue box    </a:t>
            </a:r>
          </a:p>
          <a:p>
            <a:pPr marL="228600" indent="-228600">
              <a:buAutoNum type="arabicParenR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 “Shape Format” tab   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rabicParenR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 “Shape Fill”  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rabicParenR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Choose a preset color or to select a custom color, click ”More Fill Colors” and enter in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hex code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89EB26-83B8-D64E-9205-D8767EE699B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351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0383" y="1629505"/>
            <a:ext cx="13151009" cy="3466441"/>
          </a:xfrm>
        </p:spPr>
        <p:txBody>
          <a:bodyPr anchor="b"/>
          <a:lstStyle>
            <a:lvl1pPr algn="ctr">
              <a:defRPr sz="87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3972" y="5229626"/>
            <a:ext cx="11603831" cy="2403921"/>
          </a:xfrm>
        </p:spPr>
        <p:txBody>
          <a:bodyPr/>
          <a:lstStyle>
            <a:lvl1pPr marL="0" indent="0" algn="ctr">
              <a:buNone/>
              <a:defRPr sz="3485"/>
            </a:lvl1pPr>
            <a:lvl2pPr marL="663809" indent="0" algn="ctr">
              <a:buNone/>
              <a:defRPr sz="2904"/>
            </a:lvl2pPr>
            <a:lvl3pPr marL="1327617" indent="0" algn="ctr">
              <a:buNone/>
              <a:defRPr sz="2613"/>
            </a:lvl3pPr>
            <a:lvl4pPr marL="1991426" indent="0" algn="ctr">
              <a:buNone/>
              <a:defRPr sz="2323"/>
            </a:lvl4pPr>
            <a:lvl5pPr marL="2655235" indent="0" algn="ctr">
              <a:buNone/>
              <a:defRPr sz="2323"/>
            </a:lvl5pPr>
            <a:lvl6pPr marL="3319043" indent="0" algn="ctr">
              <a:buNone/>
              <a:defRPr sz="2323"/>
            </a:lvl6pPr>
            <a:lvl7pPr marL="3982852" indent="0" algn="ctr">
              <a:buNone/>
              <a:defRPr sz="2323"/>
            </a:lvl7pPr>
            <a:lvl8pPr marL="4646661" indent="0" algn="ctr">
              <a:buNone/>
              <a:defRPr sz="2323"/>
            </a:lvl8pPr>
            <a:lvl9pPr marL="5310469" indent="0" algn="ctr">
              <a:buNone/>
              <a:defRPr sz="2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DDF2-F1AD-F648-99E6-E1CA19E04C52}" type="datetimeFigureOut">
              <a:rPr lang="en-US" smtClean="0"/>
              <a:t>10/14/21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899-203A-1540-B2A2-94B49F96B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77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DDF2-F1AD-F648-99E6-E1CA19E04C52}" type="datetimeFigureOut">
              <a:rPr lang="en-US" smtClean="0"/>
              <a:t>10/14/21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899-203A-1540-B2A2-94B49F96B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2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1990" y="530107"/>
            <a:ext cx="3336101" cy="8437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3686" y="530107"/>
            <a:ext cx="9814907" cy="8437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DDF2-F1AD-F648-99E6-E1CA19E04C52}" type="datetimeFigureOut">
              <a:rPr lang="en-US" smtClean="0"/>
              <a:t>10/14/21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899-203A-1540-B2A2-94B49F96B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1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DDF2-F1AD-F648-99E6-E1CA19E04C52}" type="datetimeFigureOut">
              <a:rPr lang="en-US" smtClean="0"/>
              <a:t>10/14/21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899-203A-1540-B2A2-94B49F96B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73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27" y="2482289"/>
            <a:ext cx="13344406" cy="4141751"/>
          </a:xfrm>
        </p:spPr>
        <p:txBody>
          <a:bodyPr anchor="b"/>
          <a:lstStyle>
            <a:lvl1pPr>
              <a:defRPr sz="87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5627" y="6663223"/>
            <a:ext cx="13344406" cy="2178049"/>
          </a:xfrm>
        </p:spPr>
        <p:txBody>
          <a:bodyPr/>
          <a:lstStyle>
            <a:lvl1pPr marL="0" indent="0">
              <a:buNone/>
              <a:defRPr sz="3485">
                <a:solidFill>
                  <a:schemeClr val="tx1"/>
                </a:solidFill>
              </a:defRPr>
            </a:lvl1pPr>
            <a:lvl2pPr marL="663809" indent="0">
              <a:buNone/>
              <a:defRPr sz="2904">
                <a:solidFill>
                  <a:schemeClr val="tx1">
                    <a:tint val="75000"/>
                  </a:schemeClr>
                </a:solidFill>
              </a:defRPr>
            </a:lvl2pPr>
            <a:lvl3pPr marL="1327617" indent="0">
              <a:buNone/>
              <a:defRPr sz="2613">
                <a:solidFill>
                  <a:schemeClr val="tx1">
                    <a:tint val="75000"/>
                  </a:schemeClr>
                </a:solidFill>
              </a:defRPr>
            </a:lvl3pPr>
            <a:lvl4pPr marL="1991426" indent="0">
              <a:buNone/>
              <a:defRPr sz="2323">
                <a:solidFill>
                  <a:schemeClr val="tx1">
                    <a:tint val="75000"/>
                  </a:schemeClr>
                </a:solidFill>
              </a:defRPr>
            </a:lvl4pPr>
            <a:lvl5pPr marL="2655235" indent="0">
              <a:buNone/>
              <a:defRPr sz="2323">
                <a:solidFill>
                  <a:schemeClr val="tx1">
                    <a:tint val="75000"/>
                  </a:schemeClr>
                </a:solidFill>
              </a:defRPr>
            </a:lvl5pPr>
            <a:lvl6pPr marL="3319043" indent="0">
              <a:buNone/>
              <a:defRPr sz="2323">
                <a:solidFill>
                  <a:schemeClr val="tx1">
                    <a:tint val="75000"/>
                  </a:schemeClr>
                </a:solidFill>
              </a:defRPr>
            </a:lvl6pPr>
            <a:lvl7pPr marL="3982852" indent="0">
              <a:buNone/>
              <a:defRPr sz="2323">
                <a:solidFill>
                  <a:schemeClr val="tx1">
                    <a:tint val="75000"/>
                  </a:schemeClr>
                </a:solidFill>
              </a:defRPr>
            </a:lvl7pPr>
            <a:lvl8pPr marL="4646661" indent="0">
              <a:buNone/>
              <a:defRPr sz="2323">
                <a:solidFill>
                  <a:schemeClr val="tx1">
                    <a:tint val="75000"/>
                  </a:schemeClr>
                </a:solidFill>
              </a:defRPr>
            </a:lvl8pPr>
            <a:lvl9pPr marL="5310469" indent="0">
              <a:buNone/>
              <a:defRPr sz="2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DDF2-F1AD-F648-99E6-E1CA19E04C52}" type="datetimeFigureOut">
              <a:rPr lang="en-US" smtClean="0"/>
              <a:t>10/14/21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899-203A-1540-B2A2-94B49F96B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7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3685" y="2650537"/>
            <a:ext cx="6575504" cy="6317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32586" y="2650537"/>
            <a:ext cx="6575504" cy="6317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DDF2-F1AD-F648-99E6-E1CA19E04C52}" type="datetimeFigureOut">
              <a:rPr lang="en-US" smtClean="0"/>
              <a:t>10/14/21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899-203A-1540-B2A2-94B49F96B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47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700" y="530110"/>
            <a:ext cx="13344406" cy="19245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701" y="2440800"/>
            <a:ext cx="6545285" cy="1196198"/>
          </a:xfrm>
        </p:spPr>
        <p:txBody>
          <a:bodyPr anchor="b"/>
          <a:lstStyle>
            <a:lvl1pPr marL="0" indent="0">
              <a:buNone/>
              <a:defRPr sz="3485" b="1"/>
            </a:lvl1pPr>
            <a:lvl2pPr marL="663809" indent="0">
              <a:buNone/>
              <a:defRPr sz="2904" b="1"/>
            </a:lvl2pPr>
            <a:lvl3pPr marL="1327617" indent="0">
              <a:buNone/>
              <a:defRPr sz="2613" b="1"/>
            </a:lvl3pPr>
            <a:lvl4pPr marL="1991426" indent="0">
              <a:buNone/>
              <a:defRPr sz="2323" b="1"/>
            </a:lvl4pPr>
            <a:lvl5pPr marL="2655235" indent="0">
              <a:buNone/>
              <a:defRPr sz="2323" b="1"/>
            </a:lvl5pPr>
            <a:lvl6pPr marL="3319043" indent="0">
              <a:buNone/>
              <a:defRPr sz="2323" b="1"/>
            </a:lvl6pPr>
            <a:lvl7pPr marL="3982852" indent="0">
              <a:buNone/>
              <a:defRPr sz="2323" b="1"/>
            </a:lvl7pPr>
            <a:lvl8pPr marL="4646661" indent="0">
              <a:buNone/>
              <a:defRPr sz="2323" b="1"/>
            </a:lvl8pPr>
            <a:lvl9pPr marL="5310469" indent="0">
              <a:buNone/>
              <a:defRPr sz="2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701" y="3636998"/>
            <a:ext cx="6545285" cy="53494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32587" y="2440800"/>
            <a:ext cx="6577520" cy="1196198"/>
          </a:xfrm>
        </p:spPr>
        <p:txBody>
          <a:bodyPr anchor="b"/>
          <a:lstStyle>
            <a:lvl1pPr marL="0" indent="0">
              <a:buNone/>
              <a:defRPr sz="3485" b="1"/>
            </a:lvl1pPr>
            <a:lvl2pPr marL="663809" indent="0">
              <a:buNone/>
              <a:defRPr sz="2904" b="1"/>
            </a:lvl2pPr>
            <a:lvl3pPr marL="1327617" indent="0">
              <a:buNone/>
              <a:defRPr sz="2613" b="1"/>
            </a:lvl3pPr>
            <a:lvl4pPr marL="1991426" indent="0">
              <a:buNone/>
              <a:defRPr sz="2323" b="1"/>
            </a:lvl4pPr>
            <a:lvl5pPr marL="2655235" indent="0">
              <a:buNone/>
              <a:defRPr sz="2323" b="1"/>
            </a:lvl5pPr>
            <a:lvl6pPr marL="3319043" indent="0">
              <a:buNone/>
              <a:defRPr sz="2323" b="1"/>
            </a:lvl6pPr>
            <a:lvl7pPr marL="3982852" indent="0">
              <a:buNone/>
              <a:defRPr sz="2323" b="1"/>
            </a:lvl7pPr>
            <a:lvl8pPr marL="4646661" indent="0">
              <a:buNone/>
              <a:defRPr sz="2323" b="1"/>
            </a:lvl8pPr>
            <a:lvl9pPr marL="5310469" indent="0">
              <a:buNone/>
              <a:defRPr sz="2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32587" y="3636998"/>
            <a:ext cx="6577520" cy="53494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DDF2-F1AD-F648-99E6-E1CA19E04C52}" type="datetimeFigureOut">
              <a:rPr lang="en-US" smtClean="0"/>
              <a:t>10/14/21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899-203A-1540-B2A2-94B49F96B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2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DDF2-F1AD-F648-99E6-E1CA19E04C52}" type="datetimeFigureOut">
              <a:rPr lang="en-US" smtClean="0"/>
              <a:t>10/14/21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899-203A-1540-B2A2-94B49F96B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26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DDF2-F1AD-F648-99E6-E1CA19E04C52}" type="datetimeFigureOut">
              <a:rPr lang="en-US" smtClean="0"/>
              <a:t>10/14/21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899-203A-1540-B2A2-94B49F96B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11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700" y="663787"/>
            <a:ext cx="4990050" cy="2323253"/>
          </a:xfrm>
        </p:spPr>
        <p:txBody>
          <a:bodyPr anchor="b"/>
          <a:lstStyle>
            <a:lvl1pPr>
              <a:defRPr sz="46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7520" y="1433597"/>
            <a:ext cx="7832586" cy="7075781"/>
          </a:xfrm>
        </p:spPr>
        <p:txBody>
          <a:bodyPr/>
          <a:lstStyle>
            <a:lvl1pPr>
              <a:defRPr sz="4646"/>
            </a:lvl1pPr>
            <a:lvl2pPr>
              <a:defRPr sz="4065"/>
            </a:lvl2pPr>
            <a:lvl3pPr>
              <a:defRPr sz="3485"/>
            </a:lvl3pPr>
            <a:lvl4pPr>
              <a:defRPr sz="2904"/>
            </a:lvl4pPr>
            <a:lvl5pPr>
              <a:defRPr sz="2904"/>
            </a:lvl5pPr>
            <a:lvl6pPr>
              <a:defRPr sz="2904"/>
            </a:lvl6pPr>
            <a:lvl7pPr>
              <a:defRPr sz="2904"/>
            </a:lvl7pPr>
            <a:lvl8pPr>
              <a:defRPr sz="2904"/>
            </a:lvl8pPr>
            <a:lvl9pPr>
              <a:defRPr sz="2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700" y="2987040"/>
            <a:ext cx="4990050" cy="5533861"/>
          </a:xfrm>
        </p:spPr>
        <p:txBody>
          <a:bodyPr/>
          <a:lstStyle>
            <a:lvl1pPr marL="0" indent="0">
              <a:buNone/>
              <a:defRPr sz="2323"/>
            </a:lvl1pPr>
            <a:lvl2pPr marL="663809" indent="0">
              <a:buNone/>
              <a:defRPr sz="2033"/>
            </a:lvl2pPr>
            <a:lvl3pPr marL="1327617" indent="0">
              <a:buNone/>
              <a:defRPr sz="1742"/>
            </a:lvl3pPr>
            <a:lvl4pPr marL="1991426" indent="0">
              <a:buNone/>
              <a:defRPr sz="1452"/>
            </a:lvl4pPr>
            <a:lvl5pPr marL="2655235" indent="0">
              <a:buNone/>
              <a:defRPr sz="1452"/>
            </a:lvl5pPr>
            <a:lvl6pPr marL="3319043" indent="0">
              <a:buNone/>
              <a:defRPr sz="1452"/>
            </a:lvl6pPr>
            <a:lvl7pPr marL="3982852" indent="0">
              <a:buNone/>
              <a:defRPr sz="1452"/>
            </a:lvl7pPr>
            <a:lvl8pPr marL="4646661" indent="0">
              <a:buNone/>
              <a:defRPr sz="1452"/>
            </a:lvl8pPr>
            <a:lvl9pPr marL="5310469" indent="0">
              <a:buNone/>
              <a:defRPr sz="14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DDF2-F1AD-F648-99E6-E1CA19E04C52}" type="datetimeFigureOut">
              <a:rPr lang="en-US" smtClean="0"/>
              <a:t>10/14/21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899-203A-1540-B2A2-94B49F96B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700" y="663787"/>
            <a:ext cx="4990050" cy="2323253"/>
          </a:xfrm>
        </p:spPr>
        <p:txBody>
          <a:bodyPr anchor="b"/>
          <a:lstStyle>
            <a:lvl1pPr>
              <a:defRPr sz="46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77520" y="1433597"/>
            <a:ext cx="7832586" cy="7075781"/>
          </a:xfrm>
        </p:spPr>
        <p:txBody>
          <a:bodyPr anchor="t"/>
          <a:lstStyle>
            <a:lvl1pPr marL="0" indent="0">
              <a:buNone/>
              <a:defRPr sz="4646"/>
            </a:lvl1pPr>
            <a:lvl2pPr marL="663809" indent="0">
              <a:buNone/>
              <a:defRPr sz="4065"/>
            </a:lvl2pPr>
            <a:lvl3pPr marL="1327617" indent="0">
              <a:buNone/>
              <a:defRPr sz="3485"/>
            </a:lvl3pPr>
            <a:lvl4pPr marL="1991426" indent="0">
              <a:buNone/>
              <a:defRPr sz="2904"/>
            </a:lvl4pPr>
            <a:lvl5pPr marL="2655235" indent="0">
              <a:buNone/>
              <a:defRPr sz="2904"/>
            </a:lvl5pPr>
            <a:lvl6pPr marL="3319043" indent="0">
              <a:buNone/>
              <a:defRPr sz="2904"/>
            </a:lvl6pPr>
            <a:lvl7pPr marL="3982852" indent="0">
              <a:buNone/>
              <a:defRPr sz="2904"/>
            </a:lvl7pPr>
            <a:lvl8pPr marL="4646661" indent="0">
              <a:buNone/>
              <a:defRPr sz="2904"/>
            </a:lvl8pPr>
            <a:lvl9pPr marL="5310469" indent="0">
              <a:buNone/>
              <a:defRPr sz="2904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700" y="2987040"/>
            <a:ext cx="4990050" cy="5533861"/>
          </a:xfrm>
        </p:spPr>
        <p:txBody>
          <a:bodyPr/>
          <a:lstStyle>
            <a:lvl1pPr marL="0" indent="0">
              <a:buNone/>
              <a:defRPr sz="2323"/>
            </a:lvl1pPr>
            <a:lvl2pPr marL="663809" indent="0">
              <a:buNone/>
              <a:defRPr sz="2033"/>
            </a:lvl2pPr>
            <a:lvl3pPr marL="1327617" indent="0">
              <a:buNone/>
              <a:defRPr sz="1742"/>
            </a:lvl3pPr>
            <a:lvl4pPr marL="1991426" indent="0">
              <a:buNone/>
              <a:defRPr sz="1452"/>
            </a:lvl4pPr>
            <a:lvl5pPr marL="2655235" indent="0">
              <a:buNone/>
              <a:defRPr sz="1452"/>
            </a:lvl5pPr>
            <a:lvl6pPr marL="3319043" indent="0">
              <a:buNone/>
              <a:defRPr sz="1452"/>
            </a:lvl6pPr>
            <a:lvl7pPr marL="3982852" indent="0">
              <a:buNone/>
              <a:defRPr sz="1452"/>
            </a:lvl7pPr>
            <a:lvl8pPr marL="4646661" indent="0">
              <a:buNone/>
              <a:defRPr sz="1452"/>
            </a:lvl8pPr>
            <a:lvl9pPr marL="5310469" indent="0">
              <a:buNone/>
              <a:defRPr sz="14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DDF2-F1AD-F648-99E6-E1CA19E04C52}" type="datetimeFigureOut">
              <a:rPr lang="en-US" smtClean="0"/>
              <a:t>10/14/21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899-203A-1540-B2A2-94B49F96B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0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3685" y="530110"/>
            <a:ext cx="13344406" cy="1924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3685" y="2650537"/>
            <a:ext cx="13344406" cy="6317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3685" y="9228481"/>
            <a:ext cx="3481149" cy="5301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1DDF2-F1AD-F648-99E6-E1CA19E04C52}" type="datetimeFigureOut">
              <a:rPr lang="en-US" smtClean="0"/>
              <a:t>10/14/21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25026" y="9228481"/>
            <a:ext cx="5221724" cy="5301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26941" y="9228481"/>
            <a:ext cx="3481149" cy="5301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B1899-203A-1540-B2A2-94B49F96B9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18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27617" rtl="0" eaLnBrk="1" latinLnBrk="0" hangingPunct="1">
        <a:lnSpc>
          <a:spcPct val="90000"/>
        </a:lnSpc>
        <a:spcBef>
          <a:spcPct val="0"/>
        </a:spcBef>
        <a:buNone/>
        <a:defRPr sz="63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1904" indent="-331904" algn="l" defTabSz="1327617" rtl="0" eaLnBrk="1" latinLnBrk="0" hangingPunct="1">
        <a:lnSpc>
          <a:spcPct val="90000"/>
        </a:lnSpc>
        <a:spcBef>
          <a:spcPts val="1452"/>
        </a:spcBef>
        <a:buFont typeface="Arial" panose="020B0604020202020204" pitchFamily="34" charset="0"/>
        <a:buChar char="•"/>
        <a:defRPr sz="4065" kern="1200">
          <a:solidFill>
            <a:schemeClr val="tx1"/>
          </a:solidFill>
          <a:latin typeface="+mn-lt"/>
          <a:ea typeface="+mn-ea"/>
          <a:cs typeface="+mn-cs"/>
        </a:defRPr>
      </a:lvl1pPr>
      <a:lvl2pPr marL="995713" indent="-331904" algn="l" defTabSz="1327617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3485" kern="1200">
          <a:solidFill>
            <a:schemeClr val="tx1"/>
          </a:solidFill>
          <a:latin typeface="+mn-lt"/>
          <a:ea typeface="+mn-ea"/>
          <a:cs typeface="+mn-cs"/>
        </a:defRPr>
      </a:lvl2pPr>
      <a:lvl3pPr marL="1659522" indent="-331904" algn="l" defTabSz="1327617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904" kern="1200">
          <a:solidFill>
            <a:schemeClr val="tx1"/>
          </a:solidFill>
          <a:latin typeface="+mn-lt"/>
          <a:ea typeface="+mn-ea"/>
          <a:cs typeface="+mn-cs"/>
        </a:defRPr>
      </a:lvl3pPr>
      <a:lvl4pPr marL="2323330" indent="-331904" algn="l" defTabSz="1327617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4pPr>
      <a:lvl5pPr marL="2987139" indent="-331904" algn="l" defTabSz="1327617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5pPr>
      <a:lvl6pPr marL="3650948" indent="-331904" algn="l" defTabSz="1327617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6pPr>
      <a:lvl7pPr marL="4314756" indent="-331904" algn="l" defTabSz="1327617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7pPr>
      <a:lvl8pPr marL="4978565" indent="-331904" algn="l" defTabSz="1327617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8pPr>
      <a:lvl9pPr marL="5642374" indent="-331904" algn="l" defTabSz="1327617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7617" rtl="0" eaLnBrk="1" latinLnBrk="0" hangingPunct="1"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63809" algn="l" defTabSz="1327617" rtl="0" eaLnBrk="1" latinLnBrk="0" hangingPunct="1">
        <a:defRPr sz="2613" kern="1200">
          <a:solidFill>
            <a:schemeClr val="tx1"/>
          </a:solidFill>
          <a:latin typeface="+mn-lt"/>
          <a:ea typeface="+mn-ea"/>
          <a:cs typeface="+mn-cs"/>
        </a:defRPr>
      </a:lvl2pPr>
      <a:lvl3pPr marL="1327617" algn="l" defTabSz="1327617" rtl="0" eaLnBrk="1" latinLnBrk="0" hangingPunct="1">
        <a:defRPr sz="2613" kern="1200">
          <a:solidFill>
            <a:schemeClr val="tx1"/>
          </a:solidFill>
          <a:latin typeface="+mn-lt"/>
          <a:ea typeface="+mn-ea"/>
          <a:cs typeface="+mn-cs"/>
        </a:defRPr>
      </a:lvl3pPr>
      <a:lvl4pPr marL="1991426" algn="l" defTabSz="1327617" rtl="0" eaLnBrk="1" latinLnBrk="0" hangingPunct="1">
        <a:defRPr sz="2613" kern="1200">
          <a:solidFill>
            <a:schemeClr val="tx1"/>
          </a:solidFill>
          <a:latin typeface="+mn-lt"/>
          <a:ea typeface="+mn-ea"/>
          <a:cs typeface="+mn-cs"/>
        </a:defRPr>
      </a:lvl4pPr>
      <a:lvl5pPr marL="2655235" algn="l" defTabSz="1327617" rtl="0" eaLnBrk="1" latinLnBrk="0" hangingPunct="1">
        <a:defRPr sz="2613" kern="1200">
          <a:solidFill>
            <a:schemeClr val="tx1"/>
          </a:solidFill>
          <a:latin typeface="+mn-lt"/>
          <a:ea typeface="+mn-ea"/>
          <a:cs typeface="+mn-cs"/>
        </a:defRPr>
      </a:lvl5pPr>
      <a:lvl6pPr marL="3319043" algn="l" defTabSz="1327617" rtl="0" eaLnBrk="1" latinLnBrk="0" hangingPunct="1">
        <a:defRPr sz="2613" kern="1200">
          <a:solidFill>
            <a:schemeClr val="tx1"/>
          </a:solidFill>
          <a:latin typeface="+mn-lt"/>
          <a:ea typeface="+mn-ea"/>
          <a:cs typeface="+mn-cs"/>
        </a:defRPr>
      </a:lvl6pPr>
      <a:lvl7pPr marL="3982852" algn="l" defTabSz="1327617" rtl="0" eaLnBrk="1" latinLnBrk="0" hangingPunct="1">
        <a:defRPr sz="2613" kern="1200">
          <a:solidFill>
            <a:schemeClr val="tx1"/>
          </a:solidFill>
          <a:latin typeface="+mn-lt"/>
          <a:ea typeface="+mn-ea"/>
          <a:cs typeface="+mn-cs"/>
        </a:defRPr>
      </a:lvl7pPr>
      <a:lvl8pPr marL="4646661" algn="l" defTabSz="1327617" rtl="0" eaLnBrk="1" latinLnBrk="0" hangingPunct="1">
        <a:defRPr sz="2613" kern="1200">
          <a:solidFill>
            <a:schemeClr val="tx1"/>
          </a:solidFill>
          <a:latin typeface="+mn-lt"/>
          <a:ea typeface="+mn-ea"/>
          <a:cs typeface="+mn-cs"/>
        </a:defRPr>
      </a:lvl8pPr>
      <a:lvl9pPr marL="5310469" algn="l" defTabSz="1327617" rtl="0" eaLnBrk="1" latinLnBrk="0" hangingPunct="1">
        <a:defRPr sz="2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vrc.org/node/4737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m.org/healthbeat/healthy-tips/how-long-am-i-contagious#:~:text=You're%20contagious%20before%20you,that%20can%20spread%20to%20others." TargetMode="External"/><Relationship Id="rId5" Type="http://schemas.openxmlformats.org/officeDocument/2006/relationships/hyperlink" Target="https://www.marketwatch.com/story/7-in-10-parents-admit-to-sending-sick-kids-to-school-but-they-have-3-good-reasons-why-2019-09-26" TargetMode="External"/><Relationship Id="rId4" Type="http://schemas.openxmlformats.org/officeDocument/2006/relationships/hyperlink" Target="https://www.cdc.gov/healthyschools/multimedia/infographic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37B06CF-19FA-DA47-AE8A-8F3EAE502040}"/>
              </a:ext>
            </a:extLst>
          </p:cNvPr>
          <p:cNvSpPr/>
          <p:nvPr/>
        </p:nvSpPr>
        <p:spPr>
          <a:xfrm>
            <a:off x="3419061" y="0"/>
            <a:ext cx="8825948" cy="2268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Pentagon 44">
            <a:extLst>
              <a:ext uri="{FF2B5EF4-FFF2-40B4-BE49-F238E27FC236}">
                <a16:creationId xmlns:a16="http://schemas.microsoft.com/office/drawing/2014/main" id="{90A00037-E4A1-5B40-B2E2-2F45EA6E6794}"/>
              </a:ext>
            </a:extLst>
          </p:cNvPr>
          <p:cNvSpPr/>
          <p:nvPr/>
        </p:nvSpPr>
        <p:spPr>
          <a:xfrm flipH="1">
            <a:off x="10677586" y="-9005"/>
            <a:ext cx="4794187" cy="2315639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entagon 11">
            <a:extLst>
              <a:ext uri="{FF2B5EF4-FFF2-40B4-BE49-F238E27FC236}">
                <a16:creationId xmlns:a16="http://schemas.microsoft.com/office/drawing/2014/main" id="{748D504B-C31E-C74A-9BDE-2E09B5CE9FF4}"/>
              </a:ext>
            </a:extLst>
          </p:cNvPr>
          <p:cNvSpPr/>
          <p:nvPr/>
        </p:nvSpPr>
        <p:spPr>
          <a:xfrm>
            <a:off x="0" y="-9005"/>
            <a:ext cx="4794187" cy="2315639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3ECCBFA0-8CEB-E44A-AB65-556D0F0A146F}"/>
              </a:ext>
            </a:extLst>
          </p:cNvPr>
          <p:cNvSpPr txBox="1"/>
          <p:nvPr/>
        </p:nvSpPr>
        <p:spPr>
          <a:xfrm>
            <a:off x="12798276" y="7084912"/>
            <a:ext cx="2667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Are the victim of sexual violence other than rape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C71C1E1D-AB83-5148-99AF-BF6259A68884}"/>
              </a:ext>
            </a:extLst>
          </p:cNvPr>
          <p:cNvSpPr txBox="1"/>
          <p:nvPr/>
        </p:nvSpPr>
        <p:spPr>
          <a:xfrm>
            <a:off x="13173572" y="4979115"/>
            <a:ext cx="2435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Source: </a:t>
            </a:r>
            <a:r>
              <a:rPr lang="en-US" sz="16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NSVRC Solutions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71AABB2-1AEA-8048-8635-7D72666AE8AD}"/>
              </a:ext>
            </a:extLst>
          </p:cNvPr>
          <p:cNvSpPr/>
          <p:nvPr/>
        </p:nvSpPr>
        <p:spPr>
          <a:xfrm>
            <a:off x="-34377" y="0"/>
            <a:ext cx="15506152" cy="9956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080635B-8CA4-5044-976F-1F1B7489F065}"/>
              </a:ext>
            </a:extLst>
          </p:cNvPr>
          <p:cNvSpPr txBox="1"/>
          <p:nvPr/>
        </p:nvSpPr>
        <p:spPr>
          <a:xfrm>
            <a:off x="4629151" y="92460"/>
            <a:ext cx="63436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  <a:latin typeface="Museo Sans 700" panose="02000000000000000000" pitchFamily="2" charset="77"/>
              </a:rPr>
              <a:t>Stay Healthy!</a:t>
            </a:r>
          </a:p>
          <a:p>
            <a:pPr algn="ctr"/>
            <a:r>
              <a:rPr lang="en-US" sz="4200" b="1" dirty="0">
                <a:solidFill>
                  <a:schemeClr val="bg1"/>
                </a:solidFill>
                <a:latin typeface="Museo Sans 700" panose="02000000000000000000" pitchFamily="2" charset="77"/>
              </a:rPr>
              <a:t>Protect Yourself and </a:t>
            </a:r>
          </a:p>
          <a:p>
            <a:pPr algn="ctr"/>
            <a:r>
              <a:rPr lang="en-US" sz="4200" b="1" dirty="0">
                <a:solidFill>
                  <a:schemeClr val="bg1"/>
                </a:solidFill>
                <a:latin typeface="Museo Sans 700" panose="02000000000000000000" pitchFamily="2" charset="77"/>
              </a:rPr>
              <a:t>Your Community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240F182-9FBA-0647-99B1-2FD23F30AEF9}"/>
              </a:ext>
            </a:extLst>
          </p:cNvPr>
          <p:cNvSpPr txBox="1"/>
          <p:nvPr/>
        </p:nvSpPr>
        <p:spPr>
          <a:xfrm>
            <a:off x="582992" y="92460"/>
            <a:ext cx="28360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>
                <a:solidFill>
                  <a:srgbClr val="2A5D6E"/>
                </a:solidFill>
                <a:latin typeface="Museo Sans 700" panose="02000000000000000000" pitchFamily="2" charset="77"/>
              </a:rPr>
              <a:t>Provide</a:t>
            </a:r>
          </a:p>
          <a:p>
            <a:r>
              <a:rPr lang="en-US" sz="4200" b="1" dirty="0">
                <a:solidFill>
                  <a:srgbClr val="2A5D6E"/>
                </a:solidFill>
                <a:latin typeface="Museo Sans 700" panose="02000000000000000000" pitchFamily="2" charset="77"/>
              </a:rPr>
              <a:t>Health</a:t>
            </a:r>
          </a:p>
          <a:p>
            <a:r>
              <a:rPr lang="en-US" sz="4200" b="1" dirty="0">
                <a:solidFill>
                  <a:srgbClr val="2A5D6E"/>
                </a:solidFill>
                <a:latin typeface="Museo Sans 700" panose="02000000000000000000" pitchFamily="2" charset="77"/>
              </a:rPr>
              <a:t>Resources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421B7189-FA21-E74C-84E9-839BE22B3E0D}"/>
              </a:ext>
            </a:extLst>
          </p:cNvPr>
          <p:cNvSpPr txBox="1"/>
          <p:nvPr/>
        </p:nvSpPr>
        <p:spPr>
          <a:xfrm>
            <a:off x="10599031" y="92460"/>
            <a:ext cx="42897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200" b="1" dirty="0">
                <a:solidFill>
                  <a:srgbClr val="2A5D6E"/>
                </a:solidFill>
                <a:latin typeface="Museo Sans 700" panose="02000000000000000000" pitchFamily="2" charset="77"/>
              </a:rPr>
              <a:t>Prevent</a:t>
            </a:r>
          </a:p>
          <a:p>
            <a:pPr algn="r"/>
            <a:r>
              <a:rPr lang="en-US" sz="4200" b="1" dirty="0">
                <a:solidFill>
                  <a:srgbClr val="2A5D6E"/>
                </a:solidFill>
                <a:latin typeface="Museo Sans 700" panose="02000000000000000000" pitchFamily="2" charset="77"/>
              </a:rPr>
              <a:t>the Spread</a:t>
            </a:r>
          </a:p>
          <a:p>
            <a:pPr algn="r"/>
            <a:r>
              <a:rPr lang="en-US" sz="4200" b="1" dirty="0">
                <a:solidFill>
                  <a:srgbClr val="2A5D6E"/>
                </a:solidFill>
                <a:latin typeface="Museo Sans 700" panose="02000000000000000000" pitchFamily="2" charset="77"/>
              </a:rPr>
              <a:t>of Illness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A87EFFB-52B4-CE4D-968E-A2AB73E30264}"/>
              </a:ext>
            </a:extLst>
          </p:cNvPr>
          <p:cNvSpPr/>
          <p:nvPr/>
        </p:nvSpPr>
        <p:spPr>
          <a:xfrm>
            <a:off x="-3277" y="2306635"/>
            <a:ext cx="5251042" cy="3572194"/>
          </a:xfrm>
          <a:prstGeom prst="rect">
            <a:avLst/>
          </a:prstGeom>
          <a:solidFill>
            <a:srgbClr val="52A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600" b="1" dirty="0"/>
          </a:p>
          <a:p>
            <a:pPr algn="ctr"/>
            <a:r>
              <a:rPr lang="en-US" sz="2200" b="1" dirty="0">
                <a:latin typeface="Museo Sans 700" panose="02000000000000000000" pitchFamily="2" charset="77"/>
              </a:rPr>
              <a:t>Healthy students are better learners! A healthy lifestyle leads to…</a:t>
            </a:r>
          </a:p>
          <a:p>
            <a:pPr algn="ctr"/>
            <a:endParaRPr lang="en-US" sz="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Museo Sans 500" panose="02000000000000000000" pitchFamily="2" charset="77"/>
              </a:rPr>
              <a:t>Higher test scores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Museo Sans 500" panose="02000000000000000000" pitchFamily="2" charset="77"/>
              </a:rPr>
              <a:t>Better grades and GPAs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Museo Sans 500" panose="02000000000000000000" pitchFamily="2" charset="77"/>
              </a:rPr>
              <a:t>Improved focus and memory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Museo Sans 500" panose="02000000000000000000" pitchFamily="2" charset="77"/>
              </a:rPr>
              <a:t>Increased attendance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DD712C3E-681F-8D4A-9C78-8B93A7E35E0F}"/>
              </a:ext>
            </a:extLst>
          </p:cNvPr>
          <p:cNvSpPr/>
          <p:nvPr/>
        </p:nvSpPr>
        <p:spPr>
          <a:xfrm>
            <a:off x="-3277" y="5913772"/>
            <a:ext cx="5251042" cy="27154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latin typeface="Museo Sans 700" panose="02000000000000000000" pitchFamily="2" charset="77"/>
              </a:rPr>
              <a:t>How are illnesses spread at schools?</a:t>
            </a:r>
          </a:p>
          <a:p>
            <a:endParaRPr lang="en-US" sz="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Museo Sans 500" panose="02000000000000000000" pitchFamily="2" charset="77"/>
              </a:rPr>
              <a:t>Close contact between sick and healthy students, faculty, and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Museo Sans 500" panose="02000000000000000000" pitchFamily="2" charset="77"/>
              </a:rPr>
              <a:t>Germs spreading through coughing, sneezing, and shared surfaces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Museo Sans 500" panose="02000000000000000000" pitchFamily="2" charset="77"/>
            </a:endParaRPr>
          </a:p>
          <a:p>
            <a:r>
              <a:rPr lang="en-US" sz="1600" dirty="0">
                <a:latin typeface="Museo Sans 500" panose="02000000000000000000" pitchFamily="2" charset="77"/>
              </a:rPr>
              <a:t>Some risk factors for illness are </a:t>
            </a:r>
            <a:r>
              <a:rPr lang="en-US" sz="1600" b="1" dirty="0">
                <a:latin typeface="Museo Sans 700" panose="02000000000000000000" pitchFamily="2" charset="77"/>
              </a:rPr>
              <a:t>high stress </a:t>
            </a:r>
            <a:r>
              <a:rPr lang="en-US" sz="1600" dirty="0">
                <a:latin typeface="Museo Sans 500" panose="02000000000000000000" pitchFamily="2" charset="77"/>
              </a:rPr>
              <a:t>levels and </a:t>
            </a:r>
            <a:r>
              <a:rPr lang="en-US" sz="1600" b="1" dirty="0">
                <a:latin typeface="Museo Sans 700" panose="02000000000000000000" pitchFamily="2" charset="77"/>
              </a:rPr>
              <a:t>lack of sleep</a:t>
            </a:r>
            <a:r>
              <a:rPr lang="en-US" sz="1600" dirty="0">
                <a:latin typeface="Museo Sans 500" panose="02000000000000000000" pitchFamily="2" charset="77"/>
              </a:rPr>
              <a:t>. These stressors can hinder your immune response and make it easier to get sick!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AC9D9361-0874-4745-B5C5-3A81CDA1F157}"/>
              </a:ext>
            </a:extLst>
          </p:cNvPr>
          <p:cNvSpPr txBox="1"/>
          <p:nvPr/>
        </p:nvSpPr>
        <p:spPr>
          <a:xfrm>
            <a:off x="1956396" y="8628443"/>
            <a:ext cx="11969153" cy="1337361"/>
          </a:xfrm>
          <a:prstGeom prst="flowChartProcess">
            <a:avLst/>
          </a:prstGeom>
          <a:noFill/>
          <a:ln>
            <a:noFill/>
          </a:ln>
        </p:spPr>
        <p:txBody>
          <a:bodyPr wrap="square" tIns="58846" bIns="58846" rtlCol="0" anchor="ctr">
            <a:noAutofit/>
          </a:bodyPr>
          <a:lstStyle/>
          <a:p>
            <a:pPr algn="ctr"/>
            <a:r>
              <a:rPr lang="en-US" sz="1750" b="1" dirty="0">
                <a:latin typeface="Museo Sans 700" panose="02000000000000000000" pitchFamily="2" charset="77"/>
              </a:rPr>
              <a:t>Campus health is a serious concern that impacts schools regardless of size or geography. Student, faculty, and staff illness can lead to abseentism, diminished productivity, and a less healthy and successful community. </a:t>
            </a:r>
          </a:p>
          <a:p>
            <a:pPr algn="ctr"/>
            <a:r>
              <a:rPr lang="en-US" sz="1750" b="1" dirty="0">
                <a:latin typeface="Museo Sans 700" panose="02000000000000000000" pitchFamily="2" charset="77"/>
              </a:rPr>
              <a:t>Do your part to keep your campus safe.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E0FE06-6C98-E647-8D51-D15C244197E4}"/>
              </a:ext>
            </a:extLst>
          </p:cNvPr>
          <p:cNvSpPr>
            <a:spLocks noChangeAspect="1"/>
          </p:cNvSpPr>
          <p:nvPr/>
        </p:nvSpPr>
        <p:spPr>
          <a:xfrm>
            <a:off x="13925550" y="8684545"/>
            <a:ext cx="1417320" cy="12161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Museo Sans 500" panose="02000000000000000000" pitchFamily="2" charset="77"/>
              </a:rPr>
              <a:t>Insert school logo here.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26FF7A4-8089-5F4F-88CF-98035685203A}"/>
              </a:ext>
            </a:extLst>
          </p:cNvPr>
          <p:cNvSpPr/>
          <p:nvPr/>
        </p:nvSpPr>
        <p:spPr>
          <a:xfrm>
            <a:off x="10200962" y="2306634"/>
            <a:ext cx="5260049" cy="3571460"/>
          </a:xfrm>
          <a:prstGeom prst="rect">
            <a:avLst/>
          </a:prstGeom>
          <a:solidFill>
            <a:srgbClr val="52A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latin typeface="Museo Sans 700" panose="02000000000000000000" pitchFamily="2" charset="77"/>
              </a:rPr>
              <a:t>70%</a:t>
            </a:r>
            <a:r>
              <a:rPr lang="en-US" sz="2400" dirty="0"/>
              <a:t> </a:t>
            </a:r>
            <a:r>
              <a:rPr lang="en-US" sz="2200" dirty="0">
                <a:latin typeface="Museo Sans 500" panose="02000000000000000000" pitchFamily="2" charset="77"/>
              </a:rPr>
              <a:t>of parents admit that their kids still attend school when sick.</a:t>
            </a:r>
          </a:p>
          <a:p>
            <a:endParaRPr lang="en-US" sz="800" dirty="0"/>
          </a:p>
          <a:p>
            <a:r>
              <a:rPr lang="en-US" sz="2200" dirty="0">
                <a:latin typeface="Museo Sans 500" panose="02000000000000000000" pitchFamily="2" charset="77"/>
              </a:rPr>
              <a:t>You can be contagious for </a:t>
            </a:r>
            <a:r>
              <a:rPr lang="en-US" sz="3200" b="1" dirty="0">
                <a:latin typeface="Museo Sans 700" panose="02000000000000000000" pitchFamily="2" charset="77"/>
              </a:rPr>
              <a:t>1-4 days</a:t>
            </a:r>
            <a:r>
              <a:rPr lang="en-US" sz="3200" b="1" dirty="0"/>
              <a:t> </a:t>
            </a:r>
            <a:r>
              <a:rPr lang="en-US" sz="2000" dirty="0">
                <a:latin typeface="Museo Sans 500" panose="02000000000000000000" pitchFamily="2" charset="77"/>
              </a:rPr>
              <a:t>before you have cold or flu symptoms.</a:t>
            </a:r>
          </a:p>
          <a:p>
            <a:endParaRPr lang="en-US" sz="2000" dirty="0">
              <a:latin typeface="Museo Sans 500" panose="02000000000000000000" pitchFamily="2" charset="77"/>
            </a:endParaRPr>
          </a:p>
          <a:p>
            <a:r>
              <a:rPr lang="en-US" sz="2000" dirty="0">
                <a:latin typeface="Museo Sans 500" panose="02000000000000000000" pitchFamily="2" charset="77"/>
              </a:rPr>
              <a:t>If you think you are ill, </a:t>
            </a:r>
            <a:r>
              <a:rPr lang="en-US" sz="2000" b="1" dirty="0">
                <a:latin typeface="Museo Sans 700" panose="02000000000000000000" pitchFamily="2" charset="77"/>
              </a:rPr>
              <a:t>stay home </a:t>
            </a:r>
            <a:r>
              <a:rPr lang="en-US" sz="2000" dirty="0">
                <a:latin typeface="Museo Sans 500" panose="02000000000000000000" pitchFamily="2" charset="77"/>
              </a:rPr>
              <a:t>to protect yourself and your community.</a:t>
            </a:r>
          </a:p>
          <a:p>
            <a:endParaRPr lang="en-US" sz="2400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A9F049C-1C6A-EE4D-9117-B060A7AE0A7B}"/>
              </a:ext>
            </a:extLst>
          </p:cNvPr>
          <p:cNvSpPr/>
          <p:nvPr/>
        </p:nvSpPr>
        <p:spPr>
          <a:xfrm>
            <a:off x="5261807" y="2306634"/>
            <a:ext cx="4913784" cy="6326747"/>
          </a:xfrm>
          <a:prstGeom prst="rect">
            <a:avLst/>
          </a:prstGeom>
          <a:solidFill>
            <a:srgbClr val="1D42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93728695-EB40-654B-AC36-03A46E0FCD62}"/>
              </a:ext>
            </a:extLst>
          </p:cNvPr>
          <p:cNvSpPr/>
          <p:nvPr/>
        </p:nvSpPr>
        <p:spPr>
          <a:xfrm>
            <a:off x="10189633" y="5913772"/>
            <a:ext cx="5291032" cy="2714671"/>
          </a:xfrm>
          <a:prstGeom prst="rect">
            <a:avLst/>
          </a:prstGeom>
          <a:solidFill>
            <a:srgbClr val="2A5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>
              <a:highlight>
                <a:srgbClr val="1D424E"/>
              </a:highlight>
            </a:endParaRPr>
          </a:p>
          <a:p>
            <a:pPr algn="ctr"/>
            <a:r>
              <a:rPr lang="en-US" sz="2200" b="1" dirty="0">
                <a:solidFill>
                  <a:schemeClr val="accent5">
                    <a:lumMod val="40000"/>
                    <a:lumOff val="60000"/>
                  </a:schemeClr>
                </a:solidFill>
                <a:highlight>
                  <a:srgbClr val="1D424E"/>
                </a:highlight>
                <a:latin typeface="Museo Sans 700" panose="02000000000000000000" pitchFamily="2" charset="77"/>
              </a:rPr>
              <a:t>Be Healthy,</a:t>
            </a:r>
          </a:p>
          <a:p>
            <a:pPr algn="ctr"/>
            <a:r>
              <a:rPr lang="en-US" sz="2200" b="1" dirty="0">
                <a:solidFill>
                  <a:schemeClr val="accent5">
                    <a:lumMod val="40000"/>
                    <a:lumOff val="60000"/>
                  </a:schemeClr>
                </a:solidFill>
                <a:highlight>
                  <a:srgbClr val="1D424E"/>
                </a:highlight>
                <a:latin typeface="Museo Sans 700" panose="02000000000000000000" pitchFamily="2" charset="77"/>
              </a:rPr>
              <a:t>Stay Healthy.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E732CB6C-BC5D-7348-B382-5D2F34FC9B1C}"/>
              </a:ext>
            </a:extLst>
          </p:cNvPr>
          <p:cNvSpPr txBox="1"/>
          <p:nvPr/>
        </p:nvSpPr>
        <p:spPr>
          <a:xfrm>
            <a:off x="234542" y="5538692"/>
            <a:ext cx="5047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Museo Sans 300" panose="02000000000000000000" pitchFamily="2" charset="77"/>
              </a:rPr>
              <a:t>Source: </a:t>
            </a:r>
            <a:r>
              <a:rPr lang="en-US" sz="1200" u="sng" dirty="0">
                <a:solidFill>
                  <a:schemeClr val="bg1"/>
                </a:solidFill>
                <a:latin typeface="Museo Sans 300" panose="02000000000000000000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Centers for Disease Control and Prevention (CDC</a:t>
            </a:r>
            <a:r>
              <a:rPr lang="en-US" sz="1200" u="sng" dirty="0">
                <a:solidFill>
                  <a:schemeClr val="bg1"/>
                </a:solidFill>
                <a:latin typeface="Museo Sans 300" panose="02000000000000000000" pitchFamily="2" charset="77"/>
              </a:rPr>
              <a:t>)</a:t>
            </a:r>
            <a:endParaRPr lang="en-US" sz="1200" dirty="0">
              <a:solidFill>
                <a:schemeClr val="bg1"/>
              </a:solidFill>
              <a:latin typeface="Museo Sans 300" panose="02000000000000000000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4CE1B3-AD6B-714E-9CB5-9F683A9ACED2}"/>
              </a:ext>
            </a:extLst>
          </p:cNvPr>
          <p:cNvSpPr txBox="1"/>
          <p:nvPr/>
        </p:nvSpPr>
        <p:spPr>
          <a:xfrm>
            <a:off x="5287178" y="2436210"/>
            <a:ext cx="2904082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Museo Sans 700" panose="02000000000000000000" pitchFamily="2" charset="77"/>
              </a:rPr>
              <a:t>Prevent yourself and others from getting sick!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9B2B7FC-08CB-D148-A426-B543FE896C77}"/>
              </a:ext>
            </a:extLst>
          </p:cNvPr>
          <p:cNvSpPr/>
          <p:nvPr/>
        </p:nvSpPr>
        <p:spPr>
          <a:xfrm>
            <a:off x="5477918" y="3253454"/>
            <a:ext cx="1645920" cy="164592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latin typeface="Museo Sans 700" panose="02000000000000000000" pitchFamily="2" charset="77"/>
              </a:rPr>
              <a:t>Stay home </a:t>
            </a:r>
            <a:r>
              <a:rPr lang="en-US" sz="1600" dirty="0">
                <a:latin typeface="Museo Sans 500" panose="02000000000000000000" pitchFamily="2" charset="77"/>
              </a:rPr>
              <a:t>if you think you are sick</a:t>
            </a: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05CB5AB7-EFB1-BE41-8725-B02B74CFD64D}"/>
              </a:ext>
            </a:extLst>
          </p:cNvPr>
          <p:cNvSpPr/>
          <p:nvPr/>
        </p:nvSpPr>
        <p:spPr>
          <a:xfrm>
            <a:off x="8379567" y="2453439"/>
            <a:ext cx="1645920" cy="164592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latin typeface="Museo Sans 500" panose="02000000000000000000" pitchFamily="2" charset="77"/>
              </a:rPr>
              <a:t>Regularly </a:t>
            </a:r>
            <a:r>
              <a:rPr lang="en-US" sz="1600" b="1" dirty="0">
                <a:latin typeface="Museo Sans 700" panose="02000000000000000000" pitchFamily="2" charset="77"/>
              </a:rPr>
              <a:t>wash</a:t>
            </a:r>
            <a:r>
              <a:rPr lang="en-US" sz="1600" dirty="0">
                <a:latin typeface="Museo Sans 500" panose="02000000000000000000" pitchFamily="2" charset="77"/>
              </a:rPr>
              <a:t> or sanitize your hands</a:t>
            </a: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448EC443-2412-E247-A125-1563F6F366FF}"/>
              </a:ext>
            </a:extLst>
          </p:cNvPr>
          <p:cNvSpPr/>
          <p:nvPr/>
        </p:nvSpPr>
        <p:spPr>
          <a:xfrm>
            <a:off x="5963269" y="4992514"/>
            <a:ext cx="1645920" cy="164592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latin typeface="Museo Sans 700" panose="02000000000000000000" pitchFamily="2" charset="77"/>
              </a:rPr>
              <a:t>Regularly disinfect </a:t>
            </a:r>
            <a:r>
              <a:rPr lang="en-US" sz="1600" dirty="0">
                <a:latin typeface="Museo Sans 500" panose="02000000000000000000" pitchFamily="2" charset="77"/>
              </a:rPr>
              <a:t>your study space</a:t>
            </a: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470AEFF2-0554-9A48-A6EB-B12EDDADCED2}"/>
              </a:ext>
            </a:extLst>
          </p:cNvPr>
          <p:cNvSpPr/>
          <p:nvPr/>
        </p:nvSpPr>
        <p:spPr>
          <a:xfrm>
            <a:off x="5426977" y="6739145"/>
            <a:ext cx="1645920" cy="164592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latin typeface="Museo Sans 700" panose="02000000000000000000" pitchFamily="2" charset="77"/>
              </a:rPr>
              <a:t>Stay hydrated </a:t>
            </a:r>
            <a:r>
              <a:rPr lang="en-US" sz="1600" dirty="0">
                <a:latin typeface="Museo Sans 500" panose="02000000000000000000" pitchFamily="2" charset="77"/>
              </a:rPr>
              <a:t>to support immune health</a:t>
            </a:r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5C3C382F-F888-4E45-BD71-958AD005022C}"/>
              </a:ext>
            </a:extLst>
          </p:cNvPr>
          <p:cNvSpPr/>
          <p:nvPr/>
        </p:nvSpPr>
        <p:spPr>
          <a:xfrm>
            <a:off x="8135128" y="5810915"/>
            <a:ext cx="1645920" cy="164592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latin typeface="Museo Sans 700" panose="02000000000000000000" pitchFamily="2" charset="77"/>
              </a:rPr>
              <a:t>Be extra cautious </a:t>
            </a:r>
            <a:r>
              <a:rPr lang="en-US" sz="1600" dirty="0">
                <a:latin typeface="Museo Sans 500" panose="02000000000000000000" pitchFamily="2" charset="77"/>
              </a:rPr>
              <a:t>during flu season</a:t>
            </a: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0EE0AF7F-50AA-3D40-A016-195CFE822863}"/>
              </a:ext>
            </a:extLst>
          </p:cNvPr>
          <p:cNvSpPr/>
          <p:nvPr/>
        </p:nvSpPr>
        <p:spPr>
          <a:xfrm>
            <a:off x="7612467" y="4070060"/>
            <a:ext cx="1645920" cy="164592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latin typeface="Museo Sans 500" panose="02000000000000000000" pitchFamily="2" charset="77"/>
              </a:rPr>
              <a:t>Try to </a:t>
            </a:r>
            <a:r>
              <a:rPr lang="en-US" sz="1600" b="1" dirty="0">
                <a:latin typeface="Museo Sans 700" panose="02000000000000000000" pitchFamily="2" charset="77"/>
              </a:rPr>
              <a:t>manage your stress levels</a:t>
            </a:r>
            <a:endParaRPr lang="en-US" sz="1600" dirty="0">
              <a:latin typeface="Museo Sans 500" panose="02000000000000000000" pitchFamily="2" charset="77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B6F9766C-27F7-8441-B227-2F9684873F3A}"/>
              </a:ext>
            </a:extLst>
          </p:cNvPr>
          <p:cNvSpPr txBox="1"/>
          <p:nvPr/>
        </p:nvSpPr>
        <p:spPr>
          <a:xfrm>
            <a:off x="7291216" y="7579196"/>
            <a:ext cx="2904082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1400" b="1" dirty="0">
                <a:solidFill>
                  <a:schemeClr val="bg1"/>
                </a:solidFill>
                <a:latin typeface="Museo Sans 700" panose="02000000000000000000" pitchFamily="2" charset="77"/>
              </a:rPr>
              <a:t>Access school policies and learn more about how to stay healthy on campus using the LiveSafe Mobile App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A0BB6F-B267-654E-87D9-B12A01439F9B}"/>
              </a:ext>
            </a:extLst>
          </p:cNvPr>
          <p:cNvSpPr txBox="1"/>
          <p:nvPr/>
        </p:nvSpPr>
        <p:spPr>
          <a:xfrm>
            <a:off x="10522926" y="6040762"/>
            <a:ext cx="1685507" cy="584775"/>
          </a:xfrm>
          <a:prstGeom prst="rect">
            <a:avLst/>
          </a:prstGeom>
          <a:solidFill>
            <a:srgbClr val="3E849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useo Sans 100" panose="02000000000000000000" pitchFamily="2" charset="77"/>
              </a:rPr>
              <a:t>Try to sleep 7+ hours per night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933EB89-2FF3-0148-8E63-0C0224BD586B}"/>
              </a:ext>
            </a:extLst>
          </p:cNvPr>
          <p:cNvSpPr txBox="1"/>
          <p:nvPr/>
        </p:nvSpPr>
        <p:spPr>
          <a:xfrm>
            <a:off x="13657363" y="6040762"/>
            <a:ext cx="1685507" cy="584775"/>
          </a:xfrm>
          <a:prstGeom prst="rect">
            <a:avLst/>
          </a:prstGeom>
          <a:solidFill>
            <a:srgbClr val="3E849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useo Sans 100" panose="02000000000000000000" pitchFamily="2" charset="77"/>
              </a:rPr>
              <a:t>Eat balanced, regular meals</a:t>
            </a:r>
            <a:endParaRPr lang="en-US" sz="1600" dirty="0">
              <a:latin typeface="Museo Sans 100" panose="02000000000000000000" pitchFamily="2" charset="7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E0F0994-6050-9347-9817-D3078BFE4653}"/>
              </a:ext>
            </a:extLst>
          </p:cNvPr>
          <p:cNvSpPr txBox="1"/>
          <p:nvPr/>
        </p:nvSpPr>
        <p:spPr>
          <a:xfrm>
            <a:off x="13657363" y="7819444"/>
            <a:ext cx="1685507" cy="584775"/>
          </a:xfrm>
          <a:prstGeom prst="rect">
            <a:avLst/>
          </a:prstGeom>
          <a:solidFill>
            <a:srgbClr val="3E849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useo Sans 100" panose="02000000000000000000" pitchFamily="2" charset="77"/>
              </a:rPr>
              <a:t>Make time for physical activity</a:t>
            </a:r>
            <a:endParaRPr lang="en-US" sz="1600" dirty="0">
              <a:latin typeface="Museo Sans 100" panose="02000000000000000000" pitchFamily="2" charset="7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977EC93-CE69-454B-88FF-7B3F83ACC2FA}"/>
              </a:ext>
            </a:extLst>
          </p:cNvPr>
          <p:cNvSpPr txBox="1"/>
          <p:nvPr/>
        </p:nvSpPr>
        <p:spPr>
          <a:xfrm>
            <a:off x="10340761" y="7744562"/>
            <a:ext cx="1218050" cy="584775"/>
          </a:xfrm>
          <a:prstGeom prst="rect">
            <a:avLst/>
          </a:prstGeom>
          <a:solidFill>
            <a:srgbClr val="3E849C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useo Sans 100" panose="02000000000000000000" pitchFamily="2" charset="77"/>
              </a:rPr>
              <a:t>Take breaks!</a:t>
            </a:r>
            <a:endParaRPr lang="en-US" sz="1600" dirty="0">
              <a:latin typeface="Museo Sans 100" panose="02000000000000000000" pitchFamily="2" charset="7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7FD8881-3F67-EF4F-80B4-701D59DD0F00}"/>
              </a:ext>
            </a:extLst>
          </p:cNvPr>
          <p:cNvSpPr txBox="1"/>
          <p:nvPr/>
        </p:nvSpPr>
        <p:spPr>
          <a:xfrm>
            <a:off x="12366351" y="6178108"/>
            <a:ext cx="1169670" cy="584775"/>
          </a:xfrm>
          <a:prstGeom prst="rect">
            <a:avLst/>
          </a:prstGeom>
          <a:solidFill>
            <a:srgbClr val="3E849C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useo Sans 100" panose="02000000000000000000" pitchFamily="2" charset="77"/>
              </a:rPr>
              <a:t>Get organized</a:t>
            </a:r>
            <a:endParaRPr lang="en-US" sz="1600" dirty="0">
              <a:latin typeface="Museo Sans 100" panose="02000000000000000000" pitchFamily="2" charset="7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2EFD939-A0C2-2F44-ADF0-03EFD24E506F}"/>
              </a:ext>
            </a:extLst>
          </p:cNvPr>
          <p:cNvSpPr txBox="1"/>
          <p:nvPr/>
        </p:nvSpPr>
        <p:spPr>
          <a:xfrm>
            <a:off x="13808959" y="6937962"/>
            <a:ext cx="1533911" cy="584775"/>
          </a:xfrm>
          <a:prstGeom prst="rect">
            <a:avLst/>
          </a:prstGeom>
          <a:solidFill>
            <a:srgbClr val="3E849C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useo Sans 100" panose="02000000000000000000" pitchFamily="2" charset="77"/>
              </a:rPr>
              <a:t>Avoid alcohol and drugs</a:t>
            </a:r>
            <a:endParaRPr lang="en-US" sz="1600" dirty="0">
              <a:latin typeface="Museo Sans 100" panose="02000000000000000000" pitchFamily="2" charset="7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3059119-A9B1-2E46-9CAA-F47DFE3F31C6}"/>
              </a:ext>
            </a:extLst>
          </p:cNvPr>
          <p:cNvSpPr txBox="1"/>
          <p:nvPr/>
        </p:nvSpPr>
        <p:spPr>
          <a:xfrm>
            <a:off x="10262995" y="6871333"/>
            <a:ext cx="1685507" cy="584775"/>
          </a:xfrm>
          <a:prstGeom prst="rect">
            <a:avLst/>
          </a:prstGeom>
          <a:solidFill>
            <a:srgbClr val="3E849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useo Sans 100" panose="02000000000000000000" pitchFamily="2" charset="77"/>
              </a:rPr>
              <a:t>When in doubt, ask a doctor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43647A-A4AB-AB4E-9431-844ABD85FF59}"/>
              </a:ext>
            </a:extLst>
          </p:cNvPr>
          <p:cNvSpPr txBox="1"/>
          <p:nvPr/>
        </p:nvSpPr>
        <p:spPr>
          <a:xfrm>
            <a:off x="11765333" y="7824119"/>
            <a:ext cx="1685507" cy="584775"/>
          </a:xfrm>
          <a:prstGeom prst="rect">
            <a:avLst/>
          </a:prstGeom>
          <a:solidFill>
            <a:srgbClr val="3E849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useo Sans 100" panose="02000000000000000000" pitchFamily="2" charset="77"/>
              </a:rPr>
              <a:t>Don’t be afraid to ask for help</a:t>
            </a:r>
            <a:endParaRPr lang="en-US" sz="1600" dirty="0">
              <a:latin typeface="Museo Sans 100" panose="02000000000000000000" pitchFamily="2" charset="7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3CF7265-A656-054A-9772-6FE618065923}"/>
              </a:ext>
            </a:extLst>
          </p:cNvPr>
          <p:cNvSpPr txBox="1"/>
          <p:nvPr/>
        </p:nvSpPr>
        <p:spPr>
          <a:xfrm>
            <a:off x="10637031" y="5514712"/>
            <a:ext cx="4754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  <a:latin typeface="Museo Sans 100" panose="02000000000000000000" pitchFamily="2" charset="77"/>
              </a:rPr>
              <a:t>Source: </a:t>
            </a:r>
            <a:r>
              <a:rPr lang="en-US" sz="1400" u="sng" dirty="0">
                <a:solidFill>
                  <a:schemeClr val="bg1"/>
                </a:solidFill>
                <a:latin typeface="Museo Sans 100" panose="02000000000000000000" pitchFamily="2" charset="77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MarketWatch</a:t>
            </a:r>
            <a:r>
              <a:rPr lang="en-US" sz="1400" u="sng" dirty="0">
                <a:solidFill>
                  <a:schemeClr val="bg1"/>
                </a:solidFill>
                <a:latin typeface="Museo Sans 100" panose="02000000000000000000" pitchFamily="2" charset="77"/>
              </a:rPr>
              <a:t>, </a:t>
            </a:r>
            <a:r>
              <a:rPr lang="en-US" sz="1400" u="sng" dirty="0">
                <a:solidFill>
                  <a:schemeClr val="bg1"/>
                </a:solidFill>
                <a:latin typeface="Museo Sans 100" panose="02000000000000000000" pitchFamily="2" charset="77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Northwestern Medicine </a:t>
            </a:r>
            <a:endParaRPr lang="en-US" sz="1400" dirty="0">
              <a:solidFill>
                <a:schemeClr val="bg1"/>
              </a:solidFill>
              <a:latin typeface="Museo Sans 100" panose="02000000000000000000" pitchFamily="2" charset="77"/>
            </a:endParaRPr>
          </a:p>
        </p:txBody>
      </p: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B0F36321-0FE5-3146-8BA5-E4E9935E27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3282" y="8827459"/>
            <a:ext cx="1595456" cy="88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492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22907</TotalTime>
  <Words>460</Words>
  <Application>Microsoft Macintosh PowerPoint</Application>
  <PresentationFormat>Custom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Museo Sans 100</vt:lpstr>
      <vt:lpstr>Museo Sans 300</vt:lpstr>
      <vt:lpstr>Museo Sans 500</vt:lpstr>
      <vt:lpstr>Museo Sans 700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Tessie Furao</dc:creator>
  <cp:keywords/>
  <dc:description/>
  <cp:lastModifiedBy>Alexandra Brunjes</cp:lastModifiedBy>
  <cp:revision>289</cp:revision>
  <cp:lastPrinted>2020-01-08T15:58:25Z</cp:lastPrinted>
  <dcterms:created xsi:type="dcterms:W3CDTF">2019-06-03T15:43:28Z</dcterms:created>
  <dcterms:modified xsi:type="dcterms:W3CDTF">2021-10-14T22:21:15Z</dcterms:modified>
  <cp:category/>
</cp:coreProperties>
</file>