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sldIdLst>
    <p:sldId id="258" r:id="rId2"/>
    <p:sldId id="259" r:id="rId3"/>
  </p:sldIdLst>
  <p:sldSz cx="10058400" cy="1554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B1E0"/>
    <a:srgbClr val="377C98"/>
    <a:srgbClr val="F26765"/>
    <a:srgbClr val="21A688"/>
    <a:srgbClr val="007CAB"/>
    <a:srgbClr val="DCDBDB"/>
    <a:srgbClr val="69768B"/>
    <a:srgbClr val="FAC9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433"/>
    <p:restoredTop sz="90376"/>
  </p:normalViewPr>
  <p:slideViewPr>
    <p:cSldViewPr snapToGrid="0" snapToObjects="1">
      <p:cViewPr varScale="1">
        <p:scale>
          <a:sx n="43" d="100"/>
          <a:sy n="43" d="100"/>
        </p:scale>
        <p:origin x="111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B1277-2266-9E4C-8FB4-31CBBC983650}" type="datetimeFigureOut">
              <a:rPr lang="en-US" smtClean="0"/>
              <a:t>5/5/21</a:t>
            </a:fld>
            <a:endParaRPr lang="en-US" dirty="0"/>
          </a:p>
        </p:txBody>
      </p:sp>
      <p:sp>
        <p:nvSpPr>
          <p:cNvPr id="4" name="Slide Image Placeholder 3"/>
          <p:cNvSpPr>
            <a:spLocks noGrp="1" noRot="1" noChangeAspect="1"/>
          </p:cNvSpPr>
          <p:nvPr>
            <p:ph type="sldImg" idx="2"/>
          </p:nvPr>
        </p:nvSpPr>
        <p:spPr>
          <a:xfrm>
            <a:off x="2430463" y="1143000"/>
            <a:ext cx="19970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C5945-D601-7546-8FB7-21819FC42352}" type="slidenum">
              <a:rPr lang="en-US" smtClean="0"/>
              <a:t>‹#›</a:t>
            </a:fld>
            <a:endParaRPr lang="en-US" dirty="0"/>
          </a:p>
        </p:txBody>
      </p:sp>
    </p:spTree>
    <p:extLst>
      <p:ext uri="{BB962C8B-B14F-4D97-AF65-F5344CB8AC3E}">
        <p14:creationId xmlns:p14="http://schemas.microsoft.com/office/powerpoint/2010/main" val="92067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DC5945-D601-7546-8FB7-21819FC42352}" type="slidenum">
              <a:rPr lang="en-US" smtClean="0"/>
              <a:t>1</a:t>
            </a:fld>
            <a:endParaRPr lang="en-US" dirty="0"/>
          </a:p>
        </p:txBody>
      </p:sp>
    </p:spTree>
    <p:extLst>
      <p:ext uri="{BB962C8B-B14F-4D97-AF65-F5344CB8AC3E}">
        <p14:creationId xmlns:p14="http://schemas.microsoft.com/office/powerpoint/2010/main" val="330473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To Replace “Fake Logo” With Your Organization’s Logo In The Header:</a:t>
            </a:r>
          </a:p>
          <a:p>
            <a:pPr marL="228600" indent="-228600">
              <a:buAutoNum type="arabicParenR"/>
            </a:pPr>
            <a:r>
              <a:rPr lang="en-US" dirty="0">
                <a:latin typeface="Arial" panose="020B0604020202020204" pitchFamily="34" charset="0"/>
                <a:cs typeface="Arial" panose="020B0604020202020204" pitchFamily="34" charset="0"/>
              </a:rPr>
              <a:t>Right-click the middle of the “fake logo” image, to the right of the LiveSafe logo</a:t>
            </a:r>
          </a:p>
          <a:p>
            <a:pPr marL="228600" indent="-228600">
              <a:buAutoNum type="arabicParenR"/>
            </a:pPr>
            <a:r>
              <a:rPr lang="en-US" dirty="0">
                <a:latin typeface="Arial" panose="020B0604020202020204" pitchFamily="34" charset="0"/>
                <a:cs typeface="Arial" panose="020B0604020202020204" pitchFamily="34" charset="0"/>
              </a:rPr>
              <a:t>Select “Change Picture”</a:t>
            </a:r>
          </a:p>
          <a:p>
            <a:pPr marL="228600" indent="-228600">
              <a:buAutoNum type="arabicParenR"/>
            </a:pPr>
            <a:r>
              <a:rPr lang="en-US" dirty="0">
                <a:latin typeface="Arial" panose="020B0604020202020204" pitchFamily="34" charset="0"/>
                <a:cs typeface="Arial" panose="020B0604020202020204" pitchFamily="34" charset="0"/>
              </a:rPr>
              <a:t>Select the light/white version of your organization’s logo (to be used on darker backgrounds). Make sure you are selecting a PNG for the file type.</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To Replace Phone Screen With Your Organization’s Configuration:</a:t>
            </a:r>
            <a:endParaRPr lang="en-US" dirty="0">
              <a:latin typeface="Arial" panose="020B0604020202020204" pitchFamily="34" charset="0"/>
              <a:cs typeface="Arial" panose="020B0604020202020204" pitchFamily="34" charset="0"/>
            </a:endParaRPr>
          </a:p>
          <a:p>
            <a:pPr marL="228600" indent="-228600">
              <a:buAutoNum type="arabicParenR"/>
            </a:pPr>
            <a:r>
              <a:rPr lang="en-US" dirty="0">
                <a:latin typeface="Arial" panose="020B0604020202020204" pitchFamily="34" charset="0"/>
                <a:cs typeface="Arial" panose="020B0604020202020204" pitchFamily="34" charset="0"/>
              </a:rPr>
              <a:t>Right-click the middle of the home screen image</a:t>
            </a:r>
          </a:p>
          <a:p>
            <a:pPr marL="228600" indent="-228600">
              <a:buAutoNum type="arabicParenR"/>
            </a:pPr>
            <a:r>
              <a:rPr lang="en-US" dirty="0">
                <a:latin typeface="Arial" panose="020B0604020202020204" pitchFamily="34" charset="0"/>
                <a:cs typeface="Arial" panose="020B0604020202020204" pitchFamily="34" charset="0"/>
              </a:rPr>
              <a:t>Select “Change Picture”</a:t>
            </a:r>
          </a:p>
          <a:p>
            <a:pPr marL="228600" indent="-228600">
              <a:buAutoNum type="arabicParenR"/>
            </a:pPr>
            <a:r>
              <a:rPr lang="en-US" dirty="0">
                <a:latin typeface="Arial" panose="020B0604020202020204" pitchFamily="34" charset="0"/>
                <a:cs typeface="Arial" panose="020B0604020202020204" pitchFamily="34" charset="0"/>
              </a:rPr>
              <a:t>Select an image of your home screen configuration from your computer. Ideally, the screenshot was taken using an iPhone 6. If you don’t have access to an iPhone 6, reach out to support@livesafemobile.com.</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To Change Color For Header and Footer Banners: </a:t>
            </a:r>
          </a:p>
          <a:p>
            <a:pPr marL="228600" indent="-228600">
              <a:buAutoNum type="arabicParenR"/>
            </a:pPr>
            <a:r>
              <a:rPr lang="en-US" dirty="0">
                <a:latin typeface="Arial" panose="020B0604020202020204" pitchFamily="34" charset="0"/>
                <a:cs typeface="Arial" panose="020B0604020202020204" pitchFamily="34" charset="0"/>
              </a:rPr>
              <a:t>Click edge of blue box    </a:t>
            </a:r>
          </a:p>
          <a:p>
            <a:pPr marL="228600" indent="-228600">
              <a:buAutoNum type="arabicParenR"/>
            </a:pPr>
            <a:r>
              <a:rPr lang="en-US" dirty="0">
                <a:latin typeface="Arial" panose="020B0604020202020204" pitchFamily="34" charset="0"/>
                <a:cs typeface="Arial" panose="020B0604020202020204" pitchFamily="34" charset="0"/>
              </a:rPr>
              <a:t>Click “Shape Format” tab    </a:t>
            </a:r>
            <a:endParaRPr lang="en-US" b="1" dirty="0">
              <a:latin typeface="Arial" panose="020B0604020202020204" pitchFamily="34" charset="0"/>
              <a:cs typeface="Arial" panose="020B0604020202020204" pitchFamily="34" charset="0"/>
            </a:endParaRPr>
          </a:p>
          <a:p>
            <a:pPr marL="228600" indent="-228600">
              <a:buAutoNum type="arabicParenR"/>
            </a:pPr>
            <a:r>
              <a:rPr lang="en-US" dirty="0">
                <a:latin typeface="Arial" panose="020B0604020202020204" pitchFamily="34" charset="0"/>
                <a:cs typeface="Arial" panose="020B0604020202020204" pitchFamily="34" charset="0"/>
              </a:rPr>
              <a:t>Click “Shape Fill”   </a:t>
            </a:r>
            <a:endParaRPr lang="en-US" b="1" dirty="0">
              <a:latin typeface="Arial" panose="020B0604020202020204" pitchFamily="34" charset="0"/>
              <a:cs typeface="Arial" panose="020B0604020202020204" pitchFamily="34" charset="0"/>
            </a:endParaRPr>
          </a:p>
          <a:p>
            <a:pPr marL="228600" indent="-228600">
              <a:buAutoNum type="arabicParenR"/>
            </a:pPr>
            <a:r>
              <a:rPr lang="en-US" dirty="0">
                <a:latin typeface="Arial" panose="020B0604020202020204" pitchFamily="34" charset="0"/>
                <a:cs typeface="Arial" panose="020B0604020202020204" pitchFamily="34" charset="0"/>
              </a:rPr>
              <a:t>Choose a preset color or to select a custom color, click ”More Fill Colors” and enter in hex code</a:t>
            </a:r>
          </a:p>
          <a:p>
            <a:endParaRPr lang="en-US" dirty="0">
              <a:latin typeface="Arial" panose="020B0604020202020204" pitchFamily="34" charset="0"/>
              <a:cs typeface="Arial" panose="020B0604020202020204" pitchFamily="34" charset="0"/>
            </a:endParaRPr>
          </a:p>
          <a:p>
            <a:pPr marL="228600" indent="-228600">
              <a:buAutoNum type="arabicParenR"/>
            </a:pPr>
            <a:endParaRPr lang="en-US" b="1" dirty="0">
              <a:latin typeface="Arial" panose="020B0604020202020204" pitchFamily="34" charset="0"/>
              <a:cs typeface="Arial" panose="020B0604020202020204" pitchFamily="34" charset="0"/>
            </a:endParaRPr>
          </a:p>
          <a:p>
            <a:pPr marL="228600" indent="-228600">
              <a:buAutoNum type="arabicParen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4DC5945-D601-7546-8FB7-21819FC42352}" type="slidenum">
              <a:rPr lang="en-US" smtClean="0"/>
              <a:t>2</a:t>
            </a:fld>
            <a:endParaRPr lang="en-US" dirty="0"/>
          </a:p>
        </p:txBody>
      </p:sp>
    </p:spTree>
    <p:extLst>
      <p:ext uri="{BB962C8B-B14F-4D97-AF65-F5344CB8AC3E}">
        <p14:creationId xmlns:p14="http://schemas.microsoft.com/office/powerpoint/2010/main" val="31383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544023"/>
            <a:ext cx="8549640" cy="5411893"/>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8164619"/>
            <a:ext cx="7543800" cy="3753061"/>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04C6AA-0C6A-B346-BFB3-62DD82E39F8E}" type="datetimeFigureOut">
              <a:rPr lang="en-US" smtClean="0"/>
              <a:t>5/5/21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06B315-FB26-9342-8DB6-0847ADB0A00A}" type="slidenum">
              <a:rPr lang="en-US" smtClean="0"/>
              <a:t>‹#›</a:t>
            </a:fld>
            <a:endParaRPr lang="en-US" dirty="0"/>
          </a:p>
        </p:txBody>
      </p:sp>
    </p:spTree>
    <p:extLst>
      <p:ext uri="{BB962C8B-B14F-4D97-AF65-F5344CB8AC3E}">
        <p14:creationId xmlns:p14="http://schemas.microsoft.com/office/powerpoint/2010/main" val="58855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4C6AA-0C6A-B346-BFB3-62DD82E39F8E}" type="datetimeFigureOut">
              <a:rPr lang="en-US" smtClean="0"/>
              <a:t>5/5/21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06B315-FB26-9342-8DB6-0847ADB0A00A}" type="slidenum">
              <a:rPr lang="en-US" smtClean="0"/>
              <a:t>‹#›</a:t>
            </a:fld>
            <a:endParaRPr lang="en-US" dirty="0"/>
          </a:p>
        </p:txBody>
      </p:sp>
    </p:spTree>
    <p:extLst>
      <p:ext uri="{BB962C8B-B14F-4D97-AF65-F5344CB8AC3E}">
        <p14:creationId xmlns:p14="http://schemas.microsoft.com/office/powerpoint/2010/main" val="408055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827617"/>
            <a:ext cx="2168843" cy="131734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827617"/>
            <a:ext cx="6380798" cy="131734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4C6AA-0C6A-B346-BFB3-62DD82E39F8E}" type="datetimeFigureOut">
              <a:rPr lang="en-US" smtClean="0"/>
              <a:t>5/5/21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06B315-FB26-9342-8DB6-0847ADB0A00A}" type="slidenum">
              <a:rPr lang="en-US" smtClean="0"/>
              <a:t>‹#›</a:t>
            </a:fld>
            <a:endParaRPr lang="en-US" dirty="0"/>
          </a:p>
        </p:txBody>
      </p:sp>
    </p:spTree>
    <p:extLst>
      <p:ext uri="{BB962C8B-B14F-4D97-AF65-F5344CB8AC3E}">
        <p14:creationId xmlns:p14="http://schemas.microsoft.com/office/powerpoint/2010/main" val="109717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4C6AA-0C6A-B346-BFB3-62DD82E39F8E}" type="datetimeFigureOut">
              <a:rPr lang="en-US" smtClean="0"/>
              <a:t>5/5/21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06B315-FB26-9342-8DB6-0847ADB0A00A}" type="slidenum">
              <a:rPr lang="en-US" smtClean="0"/>
              <a:t>‹#›</a:t>
            </a:fld>
            <a:endParaRPr lang="en-US" dirty="0"/>
          </a:p>
        </p:txBody>
      </p:sp>
    </p:spTree>
    <p:extLst>
      <p:ext uri="{BB962C8B-B14F-4D97-AF65-F5344CB8AC3E}">
        <p14:creationId xmlns:p14="http://schemas.microsoft.com/office/powerpoint/2010/main" val="292880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3875409"/>
            <a:ext cx="8675370" cy="6466204"/>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10402786"/>
            <a:ext cx="8675370" cy="3400424"/>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04C6AA-0C6A-B346-BFB3-62DD82E39F8E}" type="datetimeFigureOut">
              <a:rPr lang="en-US" smtClean="0"/>
              <a:t>5/5/21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06B315-FB26-9342-8DB6-0847ADB0A00A}" type="slidenum">
              <a:rPr lang="en-US" smtClean="0"/>
              <a:t>‹#›</a:t>
            </a:fld>
            <a:endParaRPr lang="en-US" dirty="0"/>
          </a:p>
        </p:txBody>
      </p:sp>
    </p:spTree>
    <p:extLst>
      <p:ext uri="{BB962C8B-B14F-4D97-AF65-F5344CB8AC3E}">
        <p14:creationId xmlns:p14="http://schemas.microsoft.com/office/powerpoint/2010/main" val="1300265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4138083"/>
            <a:ext cx="4274820" cy="9863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4138083"/>
            <a:ext cx="4274820" cy="9863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04C6AA-0C6A-B346-BFB3-62DD82E39F8E}" type="datetimeFigureOut">
              <a:rPr lang="en-US" smtClean="0"/>
              <a:t>5/5/21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06B315-FB26-9342-8DB6-0847ADB0A00A}" type="slidenum">
              <a:rPr lang="en-US" smtClean="0"/>
              <a:t>‹#›</a:t>
            </a:fld>
            <a:endParaRPr lang="en-US" dirty="0"/>
          </a:p>
        </p:txBody>
      </p:sp>
    </p:spTree>
    <p:extLst>
      <p:ext uri="{BB962C8B-B14F-4D97-AF65-F5344CB8AC3E}">
        <p14:creationId xmlns:p14="http://schemas.microsoft.com/office/powerpoint/2010/main" val="254341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827620"/>
            <a:ext cx="8675370" cy="30046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3810636"/>
            <a:ext cx="4255174"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5678170"/>
            <a:ext cx="4255174" cy="83517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3810636"/>
            <a:ext cx="4276130"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5678170"/>
            <a:ext cx="4276130" cy="83517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04C6AA-0C6A-B346-BFB3-62DD82E39F8E}" type="datetimeFigureOut">
              <a:rPr lang="en-US" smtClean="0"/>
              <a:t>5/5/21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06B315-FB26-9342-8DB6-0847ADB0A00A}" type="slidenum">
              <a:rPr lang="en-US" smtClean="0"/>
              <a:t>‹#›</a:t>
            </a:fld>
            <a:endParaRPr lang="en-US" dirty="0"/>
          </a:p>
        </p:txBody>
      </p:sp>
    </p:spTree>
    <p:extLst>
      <p:ext uri="{BB962C8B-B14F-4D97-AF65-F5344CB8AC3E}">
        <p14:creationId xmlns:p14="http://schemas.microsoft.com/office/powerpoint/2010/main" val="407759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04C6AA-0C6A-B346-BFB3-62DD82E39F8E}" type="datetimeFigureOut">
              <a:rPr lang="en-US" smtClean="0"/>
              <a:t>5/5/21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06B315-FB26-9342-8DB6-0847ADB0A00A}" type="slidenum">
              <a:rPr lang="en-US" smtClean="0"/>
              <a:t>‹#›</a:t>
            </a:fld>
            <a:endParaRPr lang="en-US" dirty="0"/>
          </a:p>
        </p:txBody>
      </p:sp>
    </p:spTree>
    <p:extLst>
      <p:ext uri="{BB962C8B-B14F-4D97-AF65-F5344CB8AC3E}">
        <p14:creationId xmlns:p14="http://schemas.microsoft.com/office/powerpoint/2010/main" val="201264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4C6AA-0C6A-B346-BFB3-62DD82E39F8E}" type="datetimeFigureOut">
              <a:rPr lang="en-US" smtClean="0"/>
              <a:t>5/5/21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06B315-FB26-9342-8DB6-0847ADB0A00A}" type="slidenum">
              <a:rPr lang="en-US" smtClean="0"/>
              <a:t>‹#›</a:t>
            </a:fld>
            <a:endParaRPr lang="en-US" dirty="0"/>
          </a:p>
        </p:txBody>
      </p:sp>
    </p:spTree>
    <p:extLst>
      <p:ext uri="{BB962C8B-B14F-4D97-AF65-F5344CB8AC3E}">
        <p14:creationId xmlns:p14="http://schemas.microsoft.com/office/powerpoint/2010/main" val="423720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2238167"/>
            <a:ext cx="5092065" cy="11046883"/>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6E04C6AA-0C6A-B346-BFB3-62DD82E39F8E}" type="datetimeFigureOut">
              <a:rPr lang="en-US" smtClean="0"/>
              <a:t>5/5/21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06B315-FB26-9342-8DB6-0847ADB0A00A}" type="slidenum">
              <a:rPr lang="en-US" smtClean="0"/>
              <a:t>‹#›</a:t>
            </a:fld>
            <a:endParaRPr lang="en-US" dirty="0"/>
          </a:p>
        </p:txBody>
      </p:sp>
    </p:spTree>
    <p:extLst>
      <p:ext uri="{BB962C8B-B14F-4D97-AF65-F5344CB8AC3E}">
        <p14:creationId xmlns:p14="http://schemas.microsoft.com/office/powerpoint/2010/main" val="127057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2238167"/>
            <a:ext cx="5092065" cy="11046883"/>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a:t>Click icon to add picture</a:t>
            </a:r>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6E04C6AA-0C6A-B346-BFB3-62DD82E39F8E}" type="datetimeFigureOut">
              <a:rPr lang="en-US" smtClean="0"/>
              <a:t>5/5/21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06B315-FB26-9342-8DB6-0847ADB0A00A}" type="slidenum">
              <a:rPr lang="en-US" smtClean="0"/>
              <a:t>‹#›</a:t>
            </a:fld>
            <a:endParaRPr lang="en-US" dirty="0"/>
          </a:p>
        </p:txBody>
      </p:sp>
    </p:spTree>
    <p:extLst>
      <p:ext uri="{BB962C8B-B14F-4D97-AF65-F5344CB8AC3E}">
        <p14:creationId xmlns:p14="http://schemas.microsoft.com/office/powerpoint/2010/main" val="312528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827620"/>
            <a:ext cx="8675370" cy="30046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4138083"/>
            <a:ext cx="8675370" cy="98630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14407730"/>
            <a:ext cx="2263140" cy="827617"/>
          </a:xfrm>
          <a:prstGeom prst="rect">
            <a:avLst/>
          </a:prstGeom>
        </p:spPr>
        <p:txBody>
          <a:bodyPr vert="horz" lIns="91440" tIns="45720" rIns="91440" bIns="45720" rtlCol="0" anchor="ctr"/>
          <a:lstStyle>
            <a:lvl1pPr algn="l">
              <a:defRPr sz="1320">
                <a:solidFill>
                  <a:schemeClr val="tx1">
                    <a:tint val="75000"/>
                  </a:schemeClr>
                </a:solidFill>
              </a:defRPr>
            </a:lvl1pPr>
          </a:lstStyle>
          <a:p>
            <a:fld id="{6E04C6AA-0C6A-B346-BFB3-62DD82E39F8E}" type="datetimeFigureOut">
              <a:rPr lang="en-US" smtClean="0"/>
              <a:t>5/5/21</a:t>
            </a:fld>
            <a:endParaRPr lang="en-US" dirty="0"/>
          </a:p>
        </p:txBody>
      </p:sp>
      <p:sp>
        <p:nvSpPr>
          <p:cNvPr id="5" name="Footer Placeholder 4"/>
          <p:cNvSpPr>
            <a:spLocks noGrp="1"/>
          </p:cNvSpPr>
          <p:nvPr>
            <p:ph type="ftr" sz="quarter" idx="3"/>
          </p:nvPr>
        </p:nvSpPr>
        <p:spPr>
          <a:xfrm>
            <a:off x="3331845" y="14407730"/>
            <a:ext cx="3394710" cy="827617"/>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14407730"/>
            <a:ext cx="2263140" cy="827617"/>
          </a:xfrm>
          <a:prstGeom prst="rect">
            <a:avLst/>
          </a:prstGeom>
        </p:spPr>
        <p:txBody>
          <a:bodyPr vert="horz" lIns="91440" tIns="45720" rIns="91440" bIns="45720" rtlCol="0" anchor="ctr"/>
          <a:lstStyle>
            <a:lvl1pPr algn="r">
              <a:defRPr sz="1320">
                <a:solidFill>
                  <a:schemeClr val="tx1">
                    <a:tint val="75000"/>
                  </a:schemeClr>
                </a:solidFill>
              </a:defRPr>
            </a:lvl1pPr>
          </a:lstStyle>
          <a:p>
            <a:fld id="{CB06B315-FB26-9342-8DB6-0847ADB0A00A}" type="slidenum">
              <a:rPr lang="en-US" smtClean="0"/>
              <a:t>‹#›</a:t>
            </a:fld>
            <a:endParaRPr lang="en-US" dirty="0"/>
          </a:p>
        </p:txBody>
      </p:sp>
    </p:spTree>
    <p:extLst>
      <p:ext uri="{BB962C8B-B14F-4D97-AF65-F5344CB8AC3E}">
        <p14:creationId xmlns:p14="http://schemas.microsoft.com/office/powerpoint/2010/main" val="82122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pport@livesafemobil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229842-53AC-E140-8151-12BD85CC9941}"/>
              </a:ext>
            </a:extLst>
          </p:cNvPr>
          <p:cNvSpPr/>
          <p:nvPr/>
        </p:nvSpPr>
        <p:spPr>
          <a:xfrm>
            <a:off x="-5730" y="0"/>
            <a:ext cx="10064130" cy="1798578"/>
          </a:xfrm>
          <a:prstGeom prst="rect">
            <a:avLst/>
          </a:prstGeom>
          <a:solidFill>
            <a:srgbClr val="43B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latin typeface="Lato" panose="020F0502020204030203" pitchFamily="34" charset="0"/>
                <a:ea typeface="Lato" panose="020F0502020204030203" pitchFamily="34" charset="0"/>
                <a:cs typeface="Lato" panose="020F0502020204030203" pitchFamily="34" charset="0"/>
              </a:rPr>
              <a:t>Instructions for </a:t>
            </a:r>
          </a:p>
          <a:p>
            <a:pPr algn="ctr"/>
            <a:r>
              <a:rPr lang="en-US" sz="5000" dirty="0">
                <a:latin typeface="Lato" panose="020F0502020204030203" pitchFamily="34" charset="0"/>
                <a:ea typeface="Lato" panose="020F0502020204030203" pitchFamily="34" charset="0"/>
                <a:cs typeface="Lato" panose="020F0502020204030203" pitchFamily="34" charset="0"/>
              </a:rPr>
              <a:t>Customizing Templates</a:t>
            </a:r>
          </a:p>
        </p:txBody>
      </p:sp>
      <p:sp>
        <p:nvSpPr>
          <p:cNvPr id="5" name="Content Placeholder 2">
            <a:extLst>
              <a:ext uri="{FF2B5EF4-FFF2-40B4-BE49-F238E27FC236}">
                <a16:creationId xmlns:a16="http://schemas.microsoft.com/office/drawing/2014/main" id="{A648F322-3E68-7648-A6C9-CC944B9423D2}"/>
              </a:ext>
            </a:extLst>
          </p:cNvPr>
          <p:cNvSpPr txBox="1">
            <a:spLocks/>
          </p:cNvSpPr>
          <p:nvPr/>
        </p:nvSpPr>
        <p:spPr>
          <a:xfrm>
            <a:off x="502921" y="2794002"/>
            <a:ext cx="9047479" cy="10490198"/>
          </a:xfrm>
          <a:prstGeom prst="rect">
            <a:avLst/>
          </a:prstGeom>
        </p:spPr>
        <p:txBody>
          <a:bodyPr vert="horz" lIns="91440" tIns="45720" rIns="91440" bIns="45720" rtlCol="0">
            <a:norm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algn="l"/>
            <a:r>
              <a:rPr lang="en-US" sz="3000" b="1" dirty="0">
                <a:latin typeface="Avenir Book" panose="02000503020000020003" pitchFamily="2" charset="0"/>
                <a:cs typeface="Arial" panose="020B0604020202020204" pitchFamily="34" charset="0"/>
              </a:rPr>
              <a:t>To save a slide as an image:</a:t>
            </a:r>
          </a:p>
          <a:p>
            <a:pPr marL="640080" indent="-365760" algn="l">
              <a:buFont typeface="+mj-lt"/>
              <a:buAutoNum type="arabicPeriod"/>
            </a:pPr>
            <a:r>
              <a:rPr lang="en-US" sz="3000" dirty="0">
                <a:latin typeface="Avenir Book" panose="02000503020000020003" pitchFamily="2" charset="0"/>
                <a:cs typeface="Arial Narrow" panose="020B0604020202020204" pitchFamily="34" charset="0"/>
              </a:rPr>
              <a:t>Click File &gt;&gt; Export</a:t>
            </a:r>
          </a:p>
          <a:p>
            <a:pPr marL="640080" indent="-365760" algn="l">
              <a:buFont typeface="+mj-lt"/>
              <a:buAutoNum type="arabicPeriod"/>
            </a:pPr>
            <a:r>
              <a:rPr lang="en-US" sz="3000" dirty="0">
                <a:latin typeface="Avenir Book" panose="02000503020000020003" pitchFamily="2" charset="0"/>
                <a:cs typeface="Arial Narrow" panose="020B0604020202020204" pitchFamily="34" charset="0"/>
              </a:rPr>
              <a:t>Choose “PNG” from the file format dropdown</a:t>
            </a:r>
          </a:p>
          <a:p>
            <a:pPr marL="640080" indent="-365760" algn="l">
              <a:buFont typeface="+mj-lt"/>
              <a:buAutoNum type="arabicPeriod"/>
            </a:pPr>
            <a:r>
              <a:rPr lang="en-US" sz="3000" dirty="0">
                <a:latin typeface="Avenir Book" panose="02000503020000020003" pitchFamily="2" charset="0"/>
                <a:cs typeface="Arial Narrow" panose="020B0604020202020204" pitchFamily="34" charset="0"/>
              </a:rPr>
              <a:t>Select “Save Current Slide Only”</a:t>
            </a:r>
          </a:p>
          <a:p>
            <a:pPr marL="640080" indent="-365760" algn="l">
              <a:buFont typeface="+mj-lt"/>
              <a:buAutoNum type="arabicPeriod"/>
            </a:pPr>
            <a:r>
              <a:rPr lang="en-US" sz="3000" dirty="0">
                <a:latin typeface="Avenir Book" panose="02000503020000020003" pitchFamily="2" charset="0"/>
                <a:cs typeface="Arial Narrow" panose="020B0604020202020204" pitchFamily="34" charset="0"/>
              </a:rPr>
              <a:t>Select where to save it and click “Export”</a:t>
            </a:r>
          </a:p>
          <a:p>
            <a:pPr marL="640080" indent="-365760" algn="l">
              <a:buFont typeface="+mj-lt"/>
              <a:buAutoNum type="arabicPeriod"/>
            </a:pPr>
            <a:endParaRPr lang="en-US" sz="3000" dirty="0">
              <a:latin typeface="Avenir Book" panose="02000503020000020003" pitchFamily="2" charset="0"/>
              <a:cs typeface="Arial Narrow" panose="020B0604020202020204" pitchFamily="34" charset="0"/>
            </a:endParaRPr>
          </a:p>
          <a:p>
            <a:pPr marL="640080" indent="-365760" algn="l">
              <a:buFont typeface="+mj-lt"/>
              <a:buAutoNum type="arabicPeriod"/>
            </a:pPr>
            <a:endParaRPr lang="en-US" sz="3000" dirty="0">
              <a:latin typeface="Avenir Book" panose="02000503020000020003" pitchFamily="2" charset="0"/>
              <a:cs typeface="Arial Narrow" panose="020B0604020202020204" pitchFamily="34" charset="0"/>
            </a:endParaRPr>
          </a:p>
          <a:p>
            <a:pPr algn="l"/>
            <a:r>
              <a:rPr lang="en-US" sz="3000" b="1" dirty="0">
                <a:latin typeface="Avenir Book" panose="02000503020000020003" pitchFamily="2" charset="0"/>
                <a:cs typeface="Arial" panose="020B0604020202020204" pitchFamily="34" charset="0"/>
              </a:rPr>
              <a:t>Questions? </a:t>
            </a:r>
          </a:p>
          <a:p>
            <a:pPr algn="l"/>
            <a:r>
              <a:rPr lang="en-US" sz="3000" dirty="0">
                <a:latin typeface="Avenir Book" panose="02000503020000020003" pitchFamily="2" charset="0"/>
                <a:cs typeface="Arial Narrow" panose="020B0604020202020204" pitchFamily="34" charset="0"/>
              </a:rPr>
              <a:t>Reach out to </a:t>
            </a:r>
            <a:r>
              <a:rPr lang="en-US" sz="3000" dirty="0">
                <a:latin typeface="Avenir Book" panose="02000503020000020003" pitchFamily="2" charset="0"/>
                <a:cs typeface="Arial Narrow" panose="020B0604020202020204" pitchFamily="34" charset="0"/>
                <a:hlinkClick r:id="rId3"/>
              </a:rPr>
              <a:t>support@livesafemobile.com</a:t>
            </a:r>
            <a:r>
              <a:rPr lang="en-US" sz="3000" dirty="0">
                <a:latin typeface="Avenir Book" panose="02000503020000020003" pitchFamily="2" charset="0"/>
                <a:cs typeface="Arial Narrow" panose="020B0604020202020204" pitchFamily="34" charset="0"/>
              </a:rPr>
              <a:t>.</a:t>
            </a:r>
          </a:p>
        </p:txBody>
      </p:sp>
    </p:spTree>
    <p:extLst>
      <p:ext uri="{BB962C8B-B14F-4D97-AF65-F5344CB8AC3E}">
        <p14:creationId xmlns:p14="http://schemas.microsoft.com/office/powerpoint/2010/main" val="142671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D657840-1C35-F244-A442-F8A07EC9B70D}"/>
              </a:ext>
            </a:extLst>
          </p:cNvPr>
          <p:cNvSpPr/>
          <p:nvPr/>
        </p:nvSpPr>
        <p:spPr>
          <a:xfrm>
            <a:off x="-5730" y="0"/>
            <a:ext cx="10064130" cy="1798578"/>
          </a:xfrm>
          <a:prstGeom prst="rect">
            <a:avLst/>
          </a:prstGeom>
          <a:solidFill>
            <a:srgbClr val="43B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dirty="0">
              <a:latin typeface="Lato" panose="020F0502020204030203" pitchFamily="34" charset="0"/>
              <a:ea typeface="Lato" panose="020F0502020204030203" pitchFamily="34" charset="0"/>
              <a:cs typeface="Lato" panose="020F0502020204030203" pitchFamily="34" charset="0"/>
            </a:endParaRPr>
          </a:p>
        </p:txBody>
      </p:sp>
      <p:sp>
        <p:nvSpPr>
          <p:cNvPr id="2" name="Title 1">
            <a:extLst>
              <a:ext uri="{FF2B5EF4-FFF2-40B4-BE49-F238E27FC236}">
                <a16:creationId xmlns:a16="http://schemas.microsoft.com/office/drawing/2014/main" id="{33E2560E-7332-4846-87AC-EDA1C3A6E42C}"/>
              </a:ext>
            </a:extLst>
          </p:cNvPr>
          <p:cNvSpPr>
            <a:spLocks noGrp="1"/>
          </p:cNvSpPr>
          <p:nvPr>
            <p:ph type="title"/>
          </p:nvPr>
        </p:nvSpPr>
        <p:spPr>
          <a:xfrm>
            <a:off x="448010" y="1843777"/>
            <a:ext cx="9294935" cy="2601379"/>
          </a:xfrm>
        </p:spPr>
        <p:txBody>
          <a:bodyPr>
            <a:normAutofit fontScale="90000"/>
          </a:bodyPr>
          <a:lstStyle/>
          <a:p>
            <a:pPr algn="ctr"/>
            <a:r>
              <a:rPr lang="en-US" sz="6000" b="1" dirty="0">
                <a:solidFill>
                  <a:srgbClr val="43BEE6"/>
                </a:solidFill>
                <a:latin typeface="Lato" panose="020F0502020204030203" pitchFamily="34" charset="0"/>
                <a:ea typeface="Lato" panose="020F0502020204030203" pitchFamily="34" charset="0"/>
                <a:cs typeface="Lato" panose="020F0502020204030203" pitchFamily="34" charset="0"/>
              </a:rPr>
              <a:t>Start Using WorkSafe Today!</a:t>
            </a:r>
            <a:br>
              <a:rPr lang="en-US" sz="8300" b="1" dirty="0">
                <a:solidFill>
                  <a:srgbClr val="1AB1E0"/>
                </a:solidFill>
                <a:latin typeface="Lato" panose="020F0502020204030203" pitchFamily="34" charset="0"/>
                <a:ea typeface="Lato" panose="020F0502020204030203" pitchFamily="34" charset="0"/>
                <a:cs typeface="Lato" panose="020F0502020204030203" pitchFamily="34" charset="0"/>
              </a:rPr>
            </a:br>
            <a:r>
              <a:rPr lang="en-US" sz="1100" b="1" dirty="0">
                <a:solidFill>
                  <a:srgbClr val="1AB1E0"/>
                </a:solidFill>
                <a:latin typeface="Lato" panose="020F0502020204030203" pitchFamily="34" charset="0"/>
                <a:ea typeface="Lato" panose="020F0502020204030203" pitchFamily="34" charset="0"/>
                <a:cs typeface="Lato" panose="020F0502020204030203" pitchFamily="34" charset="0"/>
              </a:rPr>
              <a:t> </a:t>
            </a:r>
            <a:br>
              <a:rPr lang="en-US" sz="8300" b="1" dirty="0">
                <a:solidFill>
                  <a:srgbClr val="1AB1E0"/>
                </a:solidFill>
                <a:latin typeface="Lato" panose="020F0502020204030203" pitchFamily="34" charset="0"/>
                <a:ea typeface="Lato" panose="020F0502020204030203" pitchFamily="34" charset="0"/>
                <a:cs typeface="Lato" panose="020F0502020204030203" pitchFamily="34" charset="0"/>
              </a:rPr>
            </a:br>
            <a:r>
              <a:rPr lang="en-US" sz="3100" dirty="0">
                <a:solidFill>
                  <a:srgbClr val="007CAB"/>
                </a:solidFill>
                <a:latin typeface="Lato" panose="020F0502020204030203" pitchFamily="34" charset="0"/>
                <a:ea typeface="Lato" panose="020F0502020204030203" pitchFamily="34" charset="0"/>
                <a:cs typeface="Lato" panose="020F0502020204030203" pitchFamily="34" charset="0"/>
              </a:rPr>
              <a:t>You can access WorkSafe by downloading the LiveSafe Mobile App, a free resource for your community!</a:t>
            </a:r>
            <a:endParaRPr lang="en-US" sz="3100" dirty="0">
              <a:latin typeface="Lato" panose="020F0502020204030203" pitchFamily="34" charset="0"/>
              <a:ea typeface="Lato" panose="020F0502020204030203" pitchFamily="34" charset="0"/>
              <a:cs typeface="Lato" panose="020F0502020204030203" pitchFamily="34" charset="0"/>
            </a:endParaRPr>
          </a:p>
        </p:txBody>
      </p:sp>
      <p:sp>
        <p:nvSpPr>
          <p:cNvPr id="14" name="Content Placeholder 2">
            <a:extLst>
              <a:ext uri="{FF2B5EF4-FFF2-40B4-BE49-F238E27FC236}">
                <a16:creationId xmlns:a16="http://schemas.microsoft.com/office/drawing/2014/main" id="{6E69D68D-95FE-3045-A3C3-9A650BB7ADEE}"/>
              </a:ext>
            </a:extLst>
          </p:cNvPr>
          <p:cNvSpPr txBox="1">
            <a:spLocks/>
          </p:cNvSpPr>
          <p:nvPr/>
        </p:nvSpPr>
        <p:spPr>
          <a:xfrm>
            <a:off x="5265424" y="13667501"/>
            <a:ext cx="4477522" cy="1592317"/>
          </a:xfrm>
          <a:prstGeom prst="rect">
            <a:avLst/>
          </a:prstGeom>
        </p:spPr>
        <p:txBody>
          <a:bodyPr vert="horz" lIns="91440" tIns="45720" rIns="91440" bIns="45720" rtlCol="0">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spcBef>
                <a:spcPts val="600"/>
              </a:spcBef>
              <a:spcAft>
                <a:spcPts val="600"/>
              </a:spcAft>
              <a:buNone/>
            </a:pPr>
            <a:r>
              <a:rPr lang="en-US" sz="2000" b="1" dirty="0">
                <a:latin typeface="Avenir Book" panose="02000503020000020003" pitchFamily="2" charset="0"/>
                <a:cs typeface="Arial" panose="020B0604020202020204" pitchFamily="34" charset="0"/>
              </a:rPr>
              <a:t>Get the App:</a:t>
            </a:r>
          </a:p>
          <a:p>
            <a:pPr marL="457200" indent="-274320">
              <a:spcBef>
                <a:spcPts val="600"/>
              </a:spcBef>
              <a:spcAft>
                <a:spcPts val="600"/>
              </a:spcAft>
              <a:buFont typeface="+mj-lt"/>
              <a:buAutoNum type="arabicPeriod"/>
            </a:pPr>
            <a:r>
              <a:rPr lang="en-US" sz="1600" dirty="0">
                <a:latin typeface="Avenir Book" panose="02000503020000020003" pitchFamily="2" charset="0"/>
                <a:cs typeface="Arial" panose="020B0604020202020204" pitchFamily="34" charset="0"/>
              </a:rPr>
              <a:t>Download LiveSafe from the App Store or Google Play or using the QR code</a:t>
            </a:r>
          </a:p>
          <a:p>
            <a:pPr marL="457200" indent="-274320">
              <a:spcBef>
                <a:spcPts val="600"/>
              </a:spcBef>
              <a:spcAft>
                <a:spcPts val="600"/>
              </a:spcAft>
              <a:buFont typeface="+mj-lt"/>
              <a:buAutoNum type="arabicPeriod"/>
            </a:pPr>
            <a:r>
              <a:rPr lang="en-US" sz="1600" dirty="0">
                <a:latin typeface="Avenir Book" panose="02000503020000020003" pitchFamily="2" charset="0"/>
                <a:cs typeface="Arial" panose="020B0604020202020204" pitchFamily="34" charset="0"/>
              </a:rPr>
              <a:t>Register and complete your profile</a:t>
            </a:r>
          </a:p>
          <a:p>
            <a:pPr marL="457200" indent="-274320">
              <a:spcBef>
                <a:spcPts val="600"/>
              </a:spcBef>
              <a:spcAft>
                <a:spcPts val="600"/>
              </a:spcAft>
              <a:buFont typeface="+mj-lt"/>
              <a:buAutoNum type="arabicPeriod"/>
            </a:pPr>
            <a:r>
              <a:rPr lang="en-US" sz="1600" dirty="0">
                <a:latin typeface="Avenir Book" panose="02000503020000020003" pitchFamily="2" charset="0"/>
                <a:cs typeface="Arial" panose="020B0604020202020204" pitchFamily="34" charset="0"/>
              </a:rPr>
              <a:t>Search for and select your organization</a:t>
            </a:r>
            <a:endParaRPr lang="en-US" sz="1400" dirty="0">
              <a:latin typeface="Avenir Book" panose="02000503020000020003" pitchFamily="2" charset="0"/>
              <a:cs typeface="Arial" panose="020B0604020202020204" pitchFamily="34" charset="0"/>
            </a:endParaRPr>
          </a:p>
        </p:txBody>
      </p:sp>
      <p:cxnSp>
        <p:nvCxnSpPr>
          <p:cNvPr id="16" name="Straight Connector 15">
            <a:extLst>
              <a:ext uri="{FF2B5EF4-FFF2-40B4-BE49-F238E27FC236}">
                <a16:creationId xmlns:a16="http://schemas.microsoft.com/office/drawing/2014/main" id="{23BE1DD6-25B0-4F4E-9037-B8769FE1CC7E}"/>
              </a:ext>
            </a:extLst>
          </p:cNvPr>
          <p:cNvCxnSpPr/>
          <p:nvPr/>
        </p:nvCxnSpPr>
        <p:spPr>
          <a:xfrm>
            <a:off x="5029200" y="13644153"/>
            <a:ext cx="0"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19C6CEE-3557-6242-8124-26B9504584E2}"/>
              </a:ext>
            </a:extLst>
          </p:cNvPr>
          <p:cNvSpPr txBox="1"/>
          <p:nvPr/>
        </p:nvSpPr>
        <p:spPr>
          <a:xfrm>
            <a:off x="3574362" y="676654"/>
            <a:ext cx="620683" cy="461665"/>
          </a:xfrm>
          <a:prstGeom prst="rect">
            <a:avLst/>
          </a:prstGeom>
          <a:noFill/>
        </p:spPr>
        <p:txBody>
          <a:bodyPr wrap="none" rtlCol="0">
            <a:spAutoFit/>
          </a:bodyPr>
          <a:lstStyle/>
          <a:p>
            <a:r>
              <a:rPr lang="en-US" sz="2400" i="1" dirty="0">
                <a:solidFill>
                  <a:schemeClr val="bg1"/>
                </a:solidFill>
                <a:latin typeface="Lato" panose="020F0502020204030203" pitchFamily="34" charset="0"/>
                <a:ea typeface="Lato" panose="020F0502020204030203" pitchFamily="34" charset="0"/>
                <a:cs typeface="Lato" panose="020F0502020204030203" pitchFamily="34" charset="0"/>
              </a:rPr>
              <a:t>for</a:t>
            </a:r>
            <a:r>
              <a:rPr lang="en-US" sz="2400" i="1" dirty="0">
                <a:solidFill>
                  <a:schemeClr val="bg1"/>
                </a:solidFill>
                <a:latin typeface="Arial Narrow" panose="020B0604020202020204" pitchFamily="34" charset="0"/>
                <a:cs typeface="Arial Narrow" panose="020B0604020202020204" pitchFamily="34" charset="0"/>
              </a:rPr>
              <a:t> </a:t>
            </a:r>
          </a:p>
        </p:txBody>
      </p:sp>
      <p:pic>
        <p:nvPicPr>
          <p:cNvPr id="6" name="Picture 5">
            <a:extLst>
              <a:ext uri="{FF2B5EF4-FFF2-40B4-BE49-F238E27FC236}">
                <a16:creationId xmlns:a16="http://schemas.microsoft.com/office/drawing/2014/main" id="{A67E38DD-BB76-3B41-B7B7-1E3FD6292D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32808" y="553746"/>
            <a:ext cx="4298678" cy="752268"/>
          </a:xfrm>
          <a:prstGeom prst="rect">
            <a:avLst/>
          </a:prstGeom>
          <a:solidFill>
            <a:schemeClr val="bg1"/>
          </a:solidFill>
          <a:ln>
            <a:solidFill>
              <a:schemeClr val="bg1"/>
            </a:solidFill>
          </a:ln>
        </p:spPr>
      </p:pic>
      <p:pic>
        <p:nvPicPr>
          <p:cNvPr id="74" name="Picture 73">
            <a:extLst>
              <a:ext uri="{FF2B5EF4-FFF2-40B4-BE49-F238E27FC236}">
                <a16:creationId xmlns:a16="http://schemas.microsoft.com/office/drawing/2014/main" id="{9FBEC626-FDE5-4043-8D71-54D8D45498B3}"/>
              </a:ext>
            </a:extLst>
          </p:cNvPr>
          <p:cNvPicPr>
            <a:picLocks noChangeAspect="1"/>
          </p:cNvPicPr>
          <p:nvPr/>
        </p:nvPicPr>
        <p:blipFill>
          <a:blip r:embed="rId4"/>
          <a:stretch>
            <a:fillRect/>
          </a:stretch>
        </p:blipFill>
        <p:spPr>
          <a:xfrm>
            <a:off x="282526" y="13526561"/>
            <a:ext cx="2706688" cy="1047750"/>
          </a:xfrm>
          <a:prstGeom prst="rect">
            <a:avLst/>
          </a:prstGeom>
        </p:spPr>
      </p:pic>
      <p:pic>
        <p:nvPicPr>
          <p:cNvPr id="75" name="Picture 74">
            <a:extLst>
              <a:ext uri="{FF2B5EF4-FFF2-40B4-BE49-F238E27FC236}">
                <a16:creationId xmlns:a16="http://schemas.microsoft.com/office/drawing/2014/main" id="{AD175A0B-CA5D-C448-B7A6-184B1F21B579}"/>
              </a:ext>
            </a:extLst>
          </p:cNvPr>
          <p:cNvPicPr>
            <a:picLocks noChangeAspect="1"/>
          </p:cNvPicPr>
          <p:nvPr/>
        </p:nvPicPr>
        <p:blipFill>
          <a:blip r:embed="rId5"/>
          <a:stretch>
            <a:fillRect/>
          </a:stretch>
        </p:blipFill>
        <p:spPr>
          <a:xfrm>
            <a:off x="448010" y="14592588"/>
            <a:ext cx="2375721" cy="703918"/>
          </a:xfrm>
          <a:prstGeom prst="rect">
            <a:avLst/>
          </a:prstGeom>
        </p:spPr>
      </p:pic>
      <p:pic>
        <p:nvPicPr>
          <p:cNvPr id="76" name="Picture 75">
            <a:extLst>
              <a:ext uri="{FF2B5EF4-FFF2-40B4-BE49-F238E27FC236}">
                <a16:creationId xmlns:a16="http://schemas.microsoft.com/office/drawing/2014/main" id="{66EE3628-F29A-E74A-8BD1-AA9FC639FA0F}"/>
              </a:ext>
            </a:extLst>
          </p:cNvPr>
          <p:cNvPicPr>
            <a:picLocks noChangeAspect="1"/>
          </p:cNvPicPr>
          <p:nvPr/>
        </p:nvPicPr>
        <p:blipFill>
          <a:blip r:embed="rId6"/>
          <a:stretch>
            <a:fillRect/>
          </a:stretch>
        </p:blipFill>
        <p:spPr>
          <a:xfrm>
            <a:off x="3130884" y="13686380"/>
            <a:ext cx="1588994" cy="1588994"/>
          </a:xfrm>
          <a:prstGeom prst="rect">
            <a:avLst/>
          </a:prstGeom>
        </p:spPr>
      </p:pic>
      <p:pic>
        <p:nvPicPr>
          <p:cNvPr id="39" name="Picture 38" descr="A picture containing text, phone, cellphone, screenshot&#10;&#10;Description automatically generated">
            <a:extLst>
              <a:ext uri="{FF2B5EF4-FFF2-40B4-BE49-F238E27FC236}">
                <a16:creationId xmlns:a16="http://schemas.microsoft.com/office/drawing/2014/main" id="{0787E813-AC0E-9B4D-B5D4-7DD164A5B167}"/>
              </a:ext>
            </a:extLst>
          </p:cNvPr>
          <p:cNvPicPr>
            <a:picLocks noChangeAspect="1"/>
          </p:cNvPicPr>
          <p:nvPr/>
        </p:nvPicPr>
        <p:blipFill>
          <a:blip r:embed="rId7"/>
          <a:stretch>
            <a:fillRect/>
          </a:stretch>
        </p:blipFill>
        <p:spPr>
          <a:xfrm>
            <a:off x="2289213" y="3865057"/>
            <a:ext cx="5474244" cy="9582267"/>
          </a:xfrm>
          <a:prstGeom prst="rect">
            <a:avLst/>
          </a:prstGeom>
        </p:spPr>
      </p:pic>
      <p:sp>
        <p:nvSpPr>
          <p:cNvPr id="40" name="TextBox 39">
            <a:extLst>
              <a:ext uri="{FF2B5EF4-FFF2-40B4-BE49-F238E27FC236}">
                <a16:creationId xmlns:a16="http://schemas.microsoft.com/office/drawing/2014/main" id="{E23292A7-6F62-4649-B43A-DD2A26BF7441}"/>
              </a:ext>
            </a:extLst>
          </p:cNvPr>
          <p:cNvSpPr txBox="1"/>
          <p:nvPr/>
        </p:nvSpPr>
        <p:spPr>
          <a:xfrm>
            <a:off x="177331" y="5516869"/>
            <a:ext cx="2811883" cy="3139321"/>
          </a:xfrm>
          <a:prstGeom prst="rect">
            <a:avLst/>
          </a:prstGeom>
          <a:noFill/>
        </p:spPr>
        <p:txBody>
          <a:bodyPr wrap="square" rtlCol="0">
            <a:spAutoFit/>
          </a:bodyPr>
          <a:lstStyle/>
          <a:p>
            <a:r>
              <a:rPr lang="en-US" sz="1650" b="1" dirty="0">
                <a:solidFill>
                  <a:srgbClr val="007CAB"/>
                </a:solidFill>
                <a:latin typeface="Avenir Book" panose="02000503020000020003" pitchFamily="2" charset="0"/>
                <a:cs typeface="Arial Narrow" panose="020B0604020202020204" pitchFamily="34" charset="0"/>
              </a:rPr>
              <a:t>Submit COVID-related Questions and Concerns</a:t>
            </a:r>
          </a:p>
          <a:p>
            <a:r>
              <a:rPr lang="en-US" sz="1650" dirty="0">
                <a:latin typeface="Avenir Book" panose="02000503020000020003" pitchFamily="2" charset="0"/>
                <a:cs typeface="Arial Narrow" panose="020B0604020202020204" pitchFamily="34" charset="0"/>
              </a:rPr>
              <a:t>If you want to report a health concern or ask a COVID-related question, share it with your organization’s leadership. You can submit text, images, and video recordings, anonymously if desired, and receive a response in real-time. </a:t>
            </a:r>
          </a:p>
        </p:txBody>
      </p:sp>
      <p:grpSp>
        <p:nvGrpSpPr>
          <p:cNvPr id="44" name="Group 43">
            <a:extLst>
              <a:ext uri="{FF2B5EF4-FFF2-40B4-BE49-F238E27FC236}">
                <a16:creationId xmlns:a16="http://schemas.microsoft.com/office/drawing/2014/main" id="{57657A17-A323-A348-A541-4BB893F10DA7}"/>
              </a:ext>
            </a:extLst>
          </p:cNvPr>
          <p:cNvGrpSpPr/>
          <p:nvPr/>
        </p:nvGrpSpPr>
        <p:grpSpPr>
          <a:xfrm flipH="1">
            <a:off x="5526680" y="6466436"/>
            <a:ext cx="2055467" cy="145662"/>
            <a:chOff x="2008061" y="6640552"/>
            <a:chExt cx="1494885" cy="105936"/>
          </a:xfrm>
        </p:grpSpPr>
        <p:sp>
          <p:nvSpPr>
            <p:cNvPr id="45" name="Oval 44">
              <a:extLst>
                <a:ext uri="{FF2B5EF4-FFF2-40B4-BE49-F238E27FC236}">
                  <a16:creationId xmlns:a16="http://schemas.microsoft.com/office/drawing/2014/main" id="{DE9F3E9D-31DD-C849-9A54-8B8EBB1C1560}"/>
                </a:ext>
              </a:extLst>
            </p:cNvPr>
            <p:cNvSpPr/>
            <p:nvPr/>
          </p:nvSpPr>
          <p:spPr>
            <a:xfrm>
              <a:off x="2946321" y="6640552"/>
              <a:ext cx="105936" cy="10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cxnSp>
          <p:nvCxnSpPr>
            <p:cNvPr id="48" name="Straight Arrow Connector 47">
              <a:extLst>
                <a:ext uri="{FF2B5EF4-FFF2-40B4-BE49-F238E27FC236}">
                  <a16:creationId xmlns:a16="http://schemas.microsoft.com/office/drawing/2014/main" id="{2191544C-0AC4-214F-8FB1-450AB0769BCC}"/>
                </a:ext>
              </a:extLst>
            </p:cNvPr>
            <p:cNvCxnSpPr>
              <a:cxnSpLocks/>
            </p:cNvCxnSpPr>
            <p:nvPr/>
          </p:nvCxnSpPr>
          <p:spPr>
            <a:xfrm flipH="1">
              <a:off x="2008061" y="6692352"/>
              <a:ext cx="1494885" cy="0"/>
            </a:xfrm>
            <a:prstGeom prst="straightConnector1">
              <a:avLst/>
            </a:prstGeom>
            <a:ln w="25400">
              <a:solidFill>
                <a:srgbClr val="F2676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938F780C-B61D-7F48-BF1E-DA0B55E5301B}"/>
              </a:ext>
            </a:extLst>
          </p:cNvPr>
          <p:cNvSpPr txBox="1"/>
          <p:nvPr/>
        </p:nvSpPr>
        <p:spPr>
          <a:xfrm>
            <a:off x="7134606" y="6389433"/>
            <a:ext cx="2584451" cy="2377574"/>
          </a:xfrm>
          <a:prstGeom prst="rect">
            <a:avLst/>
          </a:prstGeom>
          <a:noFill/>
        </p:spPr>
        <p:txBody>
          <a:bodyPr wrap="square" rtlCol="0">
            <a:spAutoFit/>
          </a:bodyPr>
          <a:lstStyle/>
          <a:p>
            <a:pPr algn="r"/>
            <a:r>
              <a:rPr lang="en-US" sz="1650" b="1" dirty="0">
                <a:solidFill>
                  <a:srgbClr val="F26765"/>
                </a:solidFill>
                <a:latin typeface="Avenir Book" panose="02000503020000020003" pitchFamily="2" charset="0"/>
                <a:cs typeface="Arial Narrow" panose="020B0604020202020204" pitchFamily="34" charset="0"/>
              </a:rPr>
              <a:t>Report Your </a:t>
            </a:r>
          </a:p>
          <a:p>
            <a:pPr algn="r"/>
            <a:r>
              <a:rPr lang="en-US" sz="1650" b="1" dirty="0">
                <a:solidFill>
                  <a:srgbClr val="F26765"/>
                </a:solidFill>
                <a:latin typeface="Avenir Book" panose="02000503020000020003" pitchFamily="2" charset="0"/>
                <a:cs typeface="Arial Narrow" panose="020B0604020202020204" pitchFamily="34" charset="0"/>
              </a:rPr>
              <a:t>Health Status</a:t>
            </a:r>
          </a:p>
          <a:p>
            <a:pPr algn="r"/>
            <a:r>
              <a:rPr lang="en-US" sz="1650" dirty="0">
                <a:latin typeface="Avenir Book" panose="02000503020000020003" pitchFamily="2" charset="0"/>
                <a:cs typeface="Arial Narrow" panose="020B0604020202020204" pitchFamily="34" charset="0"/>
              </a:rPr>
              <a:t>Fill out the Daily Health Check Survey to let your employer know if you are feeling healthy and able to come to work or if you are not feeling well and are not able to come in.</a:t>
            </a:r>
          </a:p>
        </p:txBody>
      </p:sp>
      <p:grpSp>
        <p:nvGrpSpPr>
          <p:cNvPr id="56" name="Group 55">
            <a:extLst>
              <a:ext uri="{FF2B5EF4-FFF2-40B4-BE49-F238E27FC236}">
                <a16:creationId xmlns:a16="http://schemas.microsoft.com/office/drawing/2014/main" id="{11CAFB22-83F0-3C4E-800C-0EBDFD9C1A45}"/>
              </a:ext>
            </a:extLst>
          </p:cNvPr>
          <p:cNvGrpSpPr/>
          <p:nvPr/>
        </p:nvGrpSpPr>
        <p:grpSpPr>
          <a:xfrm flipH="1">
            <a:off x="2560320" y="7985761"/>
            <a:ext cx="1184734" cy="783812"/>
            <a:chOff x="4967783" y="6935622"/>
            <a:chExt cx="1622621" cy="105936"/>
          </a:xfrm>
        </p:grpSpPr>
        <p:sp>
          <p:nvSpPr>
            <p:cNvPr id="60" name="Oval 59">
              <a:extLst>
                <a:ext uri="{FF2B5EF4-FFF2-40B4-BE49-F238E27FC236}">
                  <a16:creationId xmlns:a16="http://schemas.microsoft.com/office/drawing/2014/main" id="{00BF9294-8593-9941-806E-4789ABE7FEE6}"/>
                </a:ext>
              </a:extLst>
            </p:cNvPr>
            <p:cNvSpPr/>
            <p:nvPr/>
          </p:nvSpPr>
          <p:spPr>
            <a:xfrm>
              <a:off x="4967783" y="6935622"/>
              <a:ext cx="105936" cy="10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cxnSp>
          <p:nvCxnSpPr>
            <p:cNvPr id="63" name="Straight Arrow Connector 62">
              <a:extLst>
                <a:ext uri="{FF2B5EF4-FFF2-40B4-BE49-F238E27FC236}">
                  <a16:creationId xmlns:a16="http://schemas.microsoft.com/office/drawing/2014/main" id="{53D3009C-5A61-0047-A263-67FE84DBD388}"/>
                </a:ext>
              </a:extLst>
            </p:cNvPr>
            <p:cNvCxnSpPr>
              <a:cxnSpLocks/>
            </p:cNvCxnSpPr>
            <p:nvPr/>
          </p:nvCxnSpPr>
          <p:spPr>
            <a:xfrm flipH="1">
              <a:off x="5021681" y="6987422"/>
              <a:ext cx="1568723" cy="0"/>
            </a:xfrm>
            <a:prstGeom prst="straightConnector1">
              <a:avLst/>
            </a:prstGeom>
            <a:ln w="25400">
              <a:solidFill>
                <a:srgbClr val="007CAB"/>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79" name="Straight Arrow Connector 78">
            <a:extLst>
              <a:ext uri="{FF2B5EF4-FFF2-40B4-BE49-F238E27FC236}">
                <a16:creationId xmlns:a16="http://schemas.microsoft.com/office/drawing/2014/main" id="{5F05854F-80BF-DA4F-AB0B-31665C35D405}"/>
              </a:ext>
            </a:extLst>
          </p:cNvPr>
          <p:cNvCxnSpPr>
            <a:cxnSpLocks/>
          </p:cNvCxnSpPr>
          <p:nvPr/>
        </p:nvCxnSpPr>
        <p:spPr>
          <a:xfrm flipH="1">
            <a:off x="5908457" y="10711284"/>
            <a:ext cx="1855000" cy="0"/>
          </a:xfrm>
          <a:prstGeom prst="straightConnector1">
            <a:avLst/>
          </a:prstGeom>
          <a:ln w="25400">
            <a:solidFill>
              <a:srgbClr val="FAC90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A6C9578-8F03-E841-82D3-9490E121F641}"/>
              </a:ext>
            </a:extLst>
          </p:cNvPr>
          <p:cNvSpPr txBox="1"/>
          <p:nvPr/>
        </p:nvSpPr>
        <p:spPr>
          <a:xfrm>
            <a:off x="7028893" y="10025091"/>
            <a:ext cx="2714052" cy="1869743"/>
          </a:xfrm>
          <a:prstGeom prst="rect">
            <a:avLst/>
          </a:prstGeom>
          <a:noFill/>
        </p:spPr>
        <p:txBody>
          <a:bodyPr wrap="square" rtlCol="0">
            <a:spAutoFit/>
          </a:bodyPr>
          <a:lstStyle/>
          <a:p>
            <a:pPr algn="r"/>
            <a:r>
              <a:rPr lang="en-US" sz="1650" b="1" dirty="0">
                <a:solidFill>
                  <a:srgbClr val="FAC907"/>
                </a:solidFill>
                <a:latin typeface="Avenir Book" panose="02000503020000020003" pitchFamily="2" charset="0"/>
                <a:cs typeface="Arial Narrow" panose="020B0604020202020204" pitchFamily="34" charset="0"/>
              </a:rPr>
              <a:t>Access COVIDI Information and Policies</a:t>
            </a:r>
          </a:p>
          <a:p>
            <a:pPr algn="r"/>
            <a:r>
              <a:rPr lang="en-US" sz="1650" dirty="0">
                <a:latin typeface="Avenir Book" panose="02000503020000020003" pitchFamily="2" charset="0"/>
                <a:cs typeface="Arial Narrow" panose="020B0604020202020204" pitchFamily="34" charset="0"/>
              </a:rPr>
              <a:t>Instantly access organization-specific COVID information, emergency procedures, and local resources.</a:t>
            </a:r>
          </a:p>
        </p:txBody>
      </p:sp>
      <p:sp>
        <p:nvSpPr>
          <p:cNvPr id="81" name="TextBox 80">
            <a:extLst>
              <a:ext uri="{FF2B5EF4-FFF2-40B4-BE49-F238E27FC236}">
                <a16:creationId xmlns:a16="http://schemas.microsoft.com/office/drawing/2014/main" id="{19A2FF86-7E62-4949-ACC9-1789639A2E3E}"/>
              </a:ext>
            </a:extLst>
          </p:cNvPr>
          <p:cNvSpPr txBox="1"/>
          <p:nvPr/>
        </p:nvSpPr>
        <p:spPr>
          <a:xfrm>
            <a:off x="177331" y="10122096"/>
            <a:ext cx="3072403" cy="1361911"/>
          </a:xfrm>
          <a:prstGeom prst="rect">
            <a:avLst/>
          </a:prstGeom>
          <a:noFill/>
        </p:spPr>
        <p:txBody>
          <a:bodyPr wrap="square" rtlCol="0">
            <a:spAutoFit/>
          </a:bodyPr>
          <a:lstStyle/>
          <a:p>
            <a:r>
              <a:rPr lang="en-US" sz="1650" b="1" dirty="0">
                <a:solidFill>
                  <a:srgbClr val="1AB1E0"/>
                </a:solidFill>
                <a:latin typeface="Avenir Book" panose="02000503020000020003" pitchFamily="2" charset="0"/>
                <a:cs typeface="Arial Narrow" panose="020B0604020202020204" pitchFamily="34" charset="0"/>
              </a:rPr>
              <a:t>Get Instant Updates</a:t>
            </a:r>
            <a:endParaRPr lang="en-US" sz="1650" b="1" dirty="0">
              <a:solidFill>
                <a:srgbClr val="007CAB"/>
              </a:solidFill>
              <a:latin typeface="Avenir Book" panose="02000503020000020003" pitchFamily="2" charset="0"/>
              <a:cs typeface="Arial Narrow" panose="020B0604020202020204" pitchFamily="34" charset="0"/>
            </a:endParaRPr>
          </a:p>
          <a:p>
            <a:r>
              <a:rPr lang="en-US" sz="1650" dirty="0">
                <a:latin typeface="Avenir Book" panose="02000503020000020003" pitchFamily="2" charset="0"/>
                <a:cs typeface="Arial Narrow" panose="020B0604020202020204" pitchFamily="34" charset="0"/>
              </a:rPr>
              <a:t>Receive broadcast messages from your company to stay informed of business operations and protocol.</a:t>
            </a:r>
          </a:p>
        </p:txBody>
      </p:sp>
      <p:pic>
        <p:nvPicPr>
          <p:cNvPr id="9" name="Picture 8" descr="Graphical user interface, application&#10;&#10;Description automatically generated">
            <a:extLst>
              <a:ext uri="{FF2B5EF4-FFF2-40B4-BE49-F238E27FC236}">
                <a16:creationId xmlns:a16="http://schemas.microsoft.com/office/drawing/2014/main" id="{D329B927-A5EB-8747-8710-AF7FB08B8BD5}"/>
              </a:ext>
            </a:extLst>
          </p:cNvPr>
          <p:cNvPicPr>
            <a:picLocks noChangeAspect="1"/>
          </p:cNvPicPr>
          <p:nvPr/>
        </p:nvPicPr>
        <p:blipFill>
          <a:blip r:embed="rId8"/>
          <a:stretch>
            <a:fillRect/>
          </a:stretch>
        </p:blipFill>
        <p:spPr>
          <a:xfrm>
            <a:off x="538814" y="192988"/>
            <a:ext cx="2491004" cy="1385132"/>
          </a:xfrm>
          <a:prstGeom prst="rect">
            <a:avLst/>
          </a:prstGeom>
        </p:spPr>
      </p:pic>
    </p:spTree>
    <p:extLst>
      <p:ext uri="{BB962C8B-B14F-4D97-AF65-F5344CB8AC3E}">
        <p14:creationId xmlns:p14="http://schemas.microsoft.com/office/powerpoint/2010/main" val="24727822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6660</TotalTime>
  <Words>415</Words>
  <Application>Microsoft Macintosh PowerPoint</Application>
  <PresentationFormat>Custom</PresentationFormat>
  <Paragraphs>45</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Narrow</vt:lpstr>
      <vt:lpstr>Avenir Book</vt:lpstr>
      <vt:lpstr>Calibri</vt:lpstr>
      <vt:lpstr>Calibri Light</vt:lpstr>
      <vt:lpstr>Lato</vt:lpstr>
      <vt:lpstr>Office Theme</vt:lpstr>
      <vt:lpstr>PowerPoint Presentation</vt:lpstr>
      <vt:lpstr>Start Using WorkSafe Today!   You can access WorkSafe by downloading the LiveSafe Mobile App, a free resource for your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Alexandra Brunjes</cp:lastModifiedBy>
  <cp:revision>133</cp:revision>
  <dcterms:created xsi:type="dcterms:W3CDTF">2018-11-12T13:41:12Z</dcterms:created>
  <dcterms:modified xsi:type="dcterms:W3CDTF">2021-05-06T14:50:39Z</dcterms:modified>
</cp:coreProperties>
</file>