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9" r:id="rId2"/>
  </p:sldIdLst>
  <p:sldSz cx="9956800" cy="154717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5D6E"/>
    <a:srgbClr val="4890A7"/>
    <a:srgbClr val="DBE9EE"/>
    <a:srgbClr val="193844"/>
    <a:srgbClr val="6CD9FC"/>
    <a:srgbClr val="60C6E7"/>
    <a:srgbClr val="FFA79A"/>
    <a:srgbClr val="562708"/>
    <a:srgbClr val="3E849C"/>
    <a:srgbClr val="5CB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685"/>
    <p:restoredTop sz="91930"/>
  </p:normalViewPr>
  <p:slideViewPr>
    <p:cSldViewPr snapToGrid="0" snapToObjects="1">
      <p:cViewPr>
        <p:scale>
          <a:sx n="50" d="100"/>
          <a:sy n="50" d="100"/>
        </p:scale>
        <p:origin x="304" y="-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15501-9CFB-9146-9668-D248CA745076}" type="datetimeFigureOut">
              <a:rPr lang="en-US" smtClean="0"/>
              <a:t>1/19/21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35225" y="1143000"/>
            <a:ext cx="1987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9EB26-83B8-D64E-9205-D8767EE699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43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1pPr>
    <a:lvl2pPr marL="610271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2pPr>
    <a:lvl3pPr marL="1220541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3pPr>
    <a:lvl4pPr marL="1830812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4pPr>
    <a:lvl5pPr marL="2441082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5pPr>
    <a:lvl6pPr marL="3051353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6pPr>
    <a:lvl7pPr marL="3661623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7pPr>
    <a:lvl8pPr marL="4271894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8pPr>
    <a:lvl9pPr marL="4882164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Organization Name, Contact Information, Local Law Enforcement Information, and Applicable Student Organization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9EB26-83B8-D64E-9205-D8767EE699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60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760" y="2532072"/>
            <a:ext cx="8463280" cy="5386470"/>
          </a:xfrm>
        </p:spPr>
        <p:txBody>
          <a:bodyPr anchor="b"/>
          <a:lstStyle>
            <a:lvl1pPr algn="ctr">
              <a:defRPr sz="6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4600" y="8126264"/>
            <a:ext cx="7467600" cy="3735430"/>
          </a:xfrm>
        </p:spPr>
        <p:txBody>
          <a:bodyPr/>
          <a:lstStyle>
            <a:lvl1pPr marL="0" indent="0" algn="ctr">
              <a:buNone/>
              <a:defRPr sz="2613"/>
            </a:lvl1pPr>
            <a:lvl2pPr marL="497845" indent="0" algn="ctr">
              <a:buNone/>
              <a:defRPr sz="2178"/>
            </a:lvl2pPr>
            <a:lvl3pPr marL="995690" indent="0" algn="ctr">
              <a:buNone/>
              <a:defRPr sz="1960"/>
            </a:lvl3pPr>
            <a:lvl4pPr marL="1493535" indent="0" algn="ctr">
              <a:buNone/>
              <a:defRPr sz="1742"/>
            </a:lvl4pPr>
            <a:lvl5pPr marL="1991380" indent="0" algn="ctr">
              <a:buNone/>
              <a:defRPr sz="1742"/>
            </a:lvl5pPr>
            <a:lvl6pPr marL="2489225" indent="0" algn="ctr">
              <a:buNone/>
              <a:defRPr sz="1742"/>
            </a:lvl6pPr>
            <a:lvl7pPr marL="2987070" indent="0" algn="ctr">
              <a:buNone/>
              <a:defRPr sz="1742"/>
            </a:lvl7pPr>
            <a:lvl8pPr marL="3484916" indent="0" algn="ctr">
              <a:buNone/>
              <a:defRPr sz="1742"/>
            </a:lvl8pPr>
            <a:lvl9pPr marL="3982761" indent="0" algn="ctr">
              <a:buNone/>
              <a:defRPr sz="174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457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48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5336" y="823729"/>
            <a:ext cx="2146935" cy="131116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531" y="823729"/>
            <a:ext cx="6316345" cy="131116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33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345" y="3857204"/>
            <a:ext cx="8587740" cy="6435828"/>
          </a:xfrm>
        </p:spPr>
        <p:txBody>
          <a:bodyPr anchor="b"/>
          <a:lstStyle>
            <a:lvl1pPr>
              <a:defRPr sz="6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345" y="10353917"/>
            <a:ext cx="8587740" cy="3384450"/>
          </a:xfrm>
        </p:spPr>
        <p:txBody>
          <a:bodyPr/>
          <a:lstStyle>
            <a:lvl1pPr marL="0" indent="0">
              <a:buNone/>
              <a:defRPr sz="2613">
                <a:solidFill>
                  <a:schemeClr val="tx1"/>
                </a:solidFill>
              </a:defRPr>
            </a:lvl1pPr>
            <a:lvl2pPr marL="497845" indent="0">
              <a:buNone/>
              <a:defRPr sz="2178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742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742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742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742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742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7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088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530" y="4118644"/>
            <a:ext cx="4231640" cy="98166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630" y="4118644"/>
            <a:ext cx="4231640" cy="98166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64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27" y="823732"/>
            <a:ext cx="8587740" cy="29904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28" y="3792735"/>
            <a:ext cx="4212192" cy="1858761"/>
          </a:xfrm>
        </p:spPr>
        <p:txBody>
          <a:bodyPr anchor="b"/>
          <a:lstStyle>
            <a:lvl1pPr marL="0" indent="0">
              <a:buNone/>
              <a:defRPr sz="2613" b="1"/>
            </a:lvl1pPr>
            <a:lvl2pPr marL="497845" indent="0">
              <a:buNone/>
              <a:defRPr sz="2178" b="1"/>
            </a:lvl2pPr>
            <a:lvl3pPr marL="995690" indent="0">
              <a:buNone/>
              <a:defRPr sz="1960" b="1"/>
            </a:lvl3pPr>
            <a:lvl4pPr marL="1493535" indent="0">
              <a:buNone/>
              <a:defRPr sz="1742" b="1"/>
            </a:lvl4pPr>
            <a:lvl5pPr marL="1991380" indent="0">
              <a:buNone/>
              <a:defRPr sz="1742" b="1"/>
            </a:lvl5pPr>
            <a:lvl6pPr marL="2489225" indent="0">
              <a:buNone/>
              <a:defRPr sz="1742" b="1"/>
            </a:lvl6pPr>
            <a:lvl7pPr marL="2987070" indent="0">
              <a:buNone/>
              <a:defRPr sz="1742" b="1"/>
            </a:lvl7pPr>
            <a:lvl8pPr marL="3484916" indent="0">
              <a:buNone/>
              <a:defRPr sz="1742" b="1"/>
            </a:lvl8pPr>
            <a:lvl9pPr marL="3982761" indent="0">
              <a:buNone/>
              <a:defRPr sz="174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28" y="5651495"/>
            <a:ext cx="4212192" cy="8312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40630" y="3792735"/>
            <a:ext cx="4232937" cy="1858761"/>
          </a:xfrm>
        </p:spPr>
        <p:txBody>
          <a:bodyPr anchor="b"/>
          <a:lstStyle>
            <a:lvl1pPr marL="0" indent="0">
              <a:buNone/>
              <a:defRPr sz="2613" b="1"/>
            </a:lvl1pPr>
            <a:lvl2pPr marL="497845" indent="0">
              <a:buNone/>
              <a:defRPr sz="2178" b="1"/>
            </a:lvl2pPr>
            <a:lvl3pPr marL="995690" indent="0">
              <a:buNone/>
              <a:defRPr sz="1960" b="1"/>
            </a:lvl3pPr>
            <a:lvl4pPr marL="1493535" indent="0">
              <a:buNone/>
              <a:defRPr sz="1742" b="1"/>
            </a:lvl4pPr>
            <a:lvl5pPr marL="1991380" indent="0">
              <a:buNone/>
              <a:defRPr sz="1742" b="1"/>
            </a:lvl5pPr>
            <a:lvl6pPr marL="2489225" indent="0">
              <a:buNone/>
              <a:defRPr sz="1742" b="1"/>
            </a:lvl6pPr>
            <a:lvl7pPr marL="2987070" indent="0">
              <a:buNone/>
              <a:defRPr sz="1742" b="1"/>
            </a:lvl7pPr>
            <a:lvl8pPr marL="3484916" indent="0">
              <a:buNone/>
              <a:defRPr sz="1742" b="1"/>
            </a:lvl8pPr>
            <a:lvl9pPr marL="3982761" indent="0">
              <a:buNone/>
              <a:defRPr sz="174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40630" y="5651495"/>
            <a:ext cx="4232937" cy="8312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99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7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1/19/21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27" y="1031452"/>
            <a:ext cx="3211327" cy="3610081"/>
          </a:xfrm>
        </p:spPr>
        <p:txBody>
          <a:bodyPr anchor="b"/>
          <a:lstStyle>
            <a:lvl1pPr>
              <a:defRPr sz="348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2937" y="2227653"/>
            <a:ext cx="5040630" cy="10994988"/>
          </a:xfrm>
        </p:spPr>
        <p:txBody>
          <a:bodyPr/>
          <a:lstStyle>
            <a:lvl1pPr>
              <a:defRPr sz="3484"/>
            </a:lvl1pPr>
            <a:lvl2pPr>
              <a:defRPr sz="3049"/>
            </a:lvl2pPr>
            <a:lvl3pPr>
              <a:defRPr sz="2613"/>
            </a:lvl3pPr>
            <a:lvl4pPr>
              <a:defRPr sz="2178"/>
            </a:lvl4pPr>
            <a:lvl5pPr>
              <a:defRPr sz="2178"/>
            </a:lvl5pPr>
            <a:lvl6pPr>
              <a:defRPr sz="2178"/>
            </a:lvl6pPr>
            <a:lvl7pPr>
              <a:defRPr sz="2178"/>
            </a:lvl7pPr>
            <a:lvl8pPr>
              <a:defRPr sz="2178"/>
            </a:lvl8pPr>
            <a:lvl9pPr>
              <a:defRPr sz="21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27" y="4641533"/>
            <a:ext cx="3211327" cy="8599013"/>
          </a:xfrm>
        </p:spPr>
        <p:txBody>
          <a:bodyPr/>
          <a:lstStyle>
            <a:lvl1pPr marL="0" indent="0">
              <a:buNone/>
              <a:defRPr sz="1742"/>
            </a:lvl1pPr>
            <a:lvl2pPr marL="497845" indent="0">
              <a:buNone/>
              <a:defRPr sz="1524"/>
            </a:lvl2pPr>
            <a:lvl3pPr marL="995690" indent="0">
              <a:buNone/>
              <a:defRPr sz="1307"/>
            </a:lvl3pPr>
            <a:lvl4pPr marL="1493535" indent="0">
              <a:buNone/>
              <a:defRPr sz="1089"/>
            </a:lvl4pPr>
            <a:lvl5pPr marL="1991380" indent="0">
              <a:buNone/>
              <a:defRPr sz="1089"/>
            </a:lvl5pPr>
            <a:lvl6pPr marL="2489225" indent="0">
              <a:buNone/>
              <a:defRPr sz="1089"/>
            </a:lvl6pPr>
            <a:lvl7pPr marL="2987070" indent="0">
              <a:buNone/>
              <a:defRPr sz="1089"/>
            </a:lvl7pPr>
            <a:lvl8pPr marL="3484916" indent="0">
              <a:buNone/>
              <a:defRPr sz="1089"/>
            </a:lvl8pPr>
            <a:lvl9pPr marL="3982761" indent="0">
              <a:buNone/>
              <a:defRPr sz="10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4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27" y="1031452"/>
            <a:ext cx="3211327" cy="3610081"/>
          </a:xfrm>
        </p:spPr>
        <p:txBody>
          <a:bodyPr anchor="b"/>
          <a:lstStyle>
            <a:lvl1pPr>
              <a:defRPr sz="348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32937" y="2227653"/>
            <a:ext cx="5040630" cy="10994988"/>
          </a:xfrm>
        </p:spPr>
        <p:txBody>
          <a:bodyPr anchor="t"/>
          <a:lstStyle>
            <a:lvl1pPr marL="0" indent="0">
              <a:buNone/>
              <a:defRPr sz="3484"/>
            </a:lvl1pPr>
            <a:lvl2pPr marL="497845" indent="0">
              <a:buNone/>
              <a:defRPr sz="3049"/>
            </a:lvl2pPr>
            <a:lvl3pPr marL="995690" indent="0">
              <a:buNone/>
              <a:defRPr sz="2613"/>
            </a:lvl3pPr>
            <a:lvl4pPr marL="1493535" indent="0">
              <a:buNone/>
              <a:defRPr sz="2178"/>
            </a:lvl4pPr>
            <a:lvl5pPr marL="1991380" indent="0">
              <a:buNone/>
              <a:defRPr sz="2178"/>
            </a:lvl5pPr>
            <a:lvl6pPr marL="2489225" indent="0">
              <a:buNone/>
              <a:defRPr sz="2178"/>
            </a:lvl6pPr>
            <a:lvl7pPr marL="2987070" indent="0">
              <a:buNone/>
              <a:defRPr sz="2178"/>
            </a:lvl7pPr>
            <a:lvl8pPr marL="3484916" indent="0">
              <a:buNone/>
              <a:defRPr sz="2178"/>
            </a:lvl8pPr>
            <a:lvl9pPr marL="3982761" indent="0">
              <a:buNone/>
              <a:defRPr sz="217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27" y="4641533"/>
            <a:ext cx="3211327" cy="8599013"/>
          </a:xfrm>
        </p:spPr>
        <p:txBody>
          <a:bodyPr/>
          <a:lstStyle>
            <a:lvl1pPr marL="0" indent="0">
              <a:buNone/>
              <a:defRPr sz="1742"/>
            </a:lvl1pPr>
            <a:lvl2pPr marL="497845" indent="0">
              <a:buNone/>
              <a:defRPr sz="1524"/>
            </a:lvl2pPr>
            <a:lvl3pPr marL="995690" indent="0">
              <a:buNone/>
              <a:defRPr sz="1307"/>
            </a:lvl3pPr>
            <a:lvl4pPr marL="1493535" indent="0">
              <a:buNone/>
              <a:defRPr sz="1089"/>
            </a:lvl4pPr>
            <a:lvl5pPr marL="1991380" indent="0">
              <a:buNone/>
              <a:defRPr sz="1089"/>
            </a:lvl5pPr>
            <a:lvl6pPr marL="2489225" indent="0">
              <a:buNone/>
              <a:defRPr sz="1089"/>
            </a:lvl6pPr>
            <a:lvl7pPr marL="2987070" indent="0">
              <a:buNone/>
              <a:defRPr sz="1089"/>
            </a:lvl7pPr>
            <a:lvl8pPr marL="3484916" indent="0">
              <a:buNone/>
              <a:defRPr sz="1089"/>
            </a:lvl8pPr>
            <a:lvl9pPr marL="3982761" indent="0">
              <a:buNone/>
              <a:defRPr sz="10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6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530" y="823732"/>
            <a:ext cx="8587740" cy="299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530" y="4118644"/>
            <a:ext cx="8587740" cy="981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4530" y="14340047"/>
            <a:ext cx="2240280" cy="823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1DDF2-F1AD-F648-99E6-E1CA19E04C52}" type="datetimeFigureOut">
              <a:rPr lang="en-US" smtClean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8190" y="14340047"/>
            <a:ext cx="3360420" cy="823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31990" y="14340047"/>
            <a:ext cx="2240280" cy="823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1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95690" rtl="0" eaLnBrk="1" latinLnBrk="0" hangingPunct="1">
        <a:lnSpc>
          <a:spcPct val="90000"/>
        </a:lnSpc>
        <a:spcBef>
          <a:spcPct val="0"/>
        </a:spcBef>
        <a:buNone/>
        <a:defRPr sz="4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923" indent="-248923" algn="l" defTabSz="995690" rtl="0" eaLnBrk="1" latinLnBrk="0" hangingPunct="1">
        <a:lnSpc>
          <a:spcPct val="90000"/>
        </a:lnSpc>
        <a:spcBef>
          <a:spcPts val="1089"/>
        </a:spcBef>
        <a:buFont typeface="Arial" panose="020B0604020202020204" pitchFamily="34" charset="0"/>
        <a:buChar char="•"/>
        <a:defRPr sz="3049" kern="1200">
          <a:solidFill>
            <a:schemeClr val="tx1"/>
          </a:solidFill>
          <a:latin typeface="+mn-lt"/>
          <a:ea typeface="+mn-ea"/>
          <a:cs typeface="+mn-cs"/>
        </a:defRPr>
      </a:lvl1pPr>
      <a:lvl2pPr marL="746768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613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178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www.nami.org/About-Mental-Illness/Warning-Signs-and-Symptom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16F9D3-354D-584A-B4EC-206721D0D46E}"/>
              </a:ext>
            </a:extLst>
          </p:cNvPr>
          <p:cNvSpPr/>
          <p:nvPr/>
        </p:nvSpPr>
        <p:spPr>
          <a:xfrm>
            <a:off x="-1" y="13236416"/>
            <a:ext cx="9956801" cy="2235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9CC4DA-68C3-C844-8A80-BD9A4D55AFF2}"/>
              </a:ext>
            </a:extLst>
          </p:cNvPr>
          <p:cNvSpPr/>
          <p:nvPr/>
        </p:nvSpPr>
        <p:spPr>
          <a:xfrm>
            <a:off x="-1" y="1772839"/>
            <a:ext cx="9956801" cy="574426"/>
          </a:xfrm>
          <a:prstGeom prst="rect">
            <a:avLst/>
          </a:prstGeom>
          <a:solidFill>
            <a:srgbClr val="489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Mental Health Warning Signs on Campus</a:t>
            </a:r>
            <a:endParaRPr lang="en-US" sz="3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22965F3-4DA0-6F48-AE1E-0F6BCDB0412E}"/>
              </a:ext>
            </a:extLst>
          </p:cNvPr>
          <p:cNvSpPr txBox="1"/>
          <p:nvPr/>
        </p:nvSpPr>
        <p:spPr>
          <a:xfrm>
            <a:off x="172719" y="13328323"/>
            <a:ext cx="9599789" cy="199408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Can I Get Help?</a:t>
            </a:r>
          </a:p>
          <a:p>
            <a:pPr marL="285750" indent="-285750">
              <a:spcBef>
                <a:spcPts val="3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[Insert Organization] 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Security – </a:t>
            </a:r>
            <a:r>
              <a:rPr lang="en-US" sz="1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XXX-XXX-XXXX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[Insert Local Law Enforcement Contact Info]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LiveSafe Mobile App – Report mental health crises, anonymously if desired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[Insert Applicable Company Organizations]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8E2213B-E2E6-4042-B674-043B5CFF0B21}"/>
              </a:ext>
            </a:extLst>
          </p:cNvPr>
          <p:cNvSpPr txBox="1"/>
          <p:nvPr/>
        </p:nvSpPr>
        <p:spPr>
          <a:xfrm>
            <a:off x="-5786" y="12641041"/>
            <a:ext cx="9956801" cy="815159"/>
          </a:xfrm>
          <a:prstGeom prst="flowChartProcess">
            <a:avLst/>
          </a:prstGeom>
          <a:solidFill>
            <a:srgbClr val="DBE9EE"/>
          </a:solidFill>
          <a:ln>
            <a:noFill/>
          </a:ln>
        </p:spPr>
        <p:txBody>
          <a:bodyPr wrap="square" tIns="91440" bIns="91440" rtlCol="0" anchor="ctr">
            <a:noAutofit/>
          </a:bodyPr>
          <a:lstStyle/>
          <a:p>
            <a:pPr algn="ctr"/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are struggling with your mental health, know that </a:t>
            </a:r>
            <a:r>
              <a:rPr lang="en-US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are not alone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There are resources inside and outside of our organization to help you or a friend or classmate seek help.</a:t>
            </a:r>
          </a:p>
        </p:txBody>
      </p:sp>
      <p:pic>
        <p:nvPicPr>
          <p:cNvPr id="42" name="Picture 41" descr="A view of a city&#10;&#10;Description automatically generated">
            <a:extLst>
              <a:ext uri="{FF2B5EF4-FFF2-40B4-BE49-F238E27FC236}">
                <a16:creationId xmlns:a16="http://schemas.microsoft.com/office/drawing/2014/main" id="{B475B0F9-AE96-B14B-84F0-2EC490268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30" y="-9553"/>
            <a:ext cx="9956858" cy="178042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819D1C3-DCF6-CB40-A00B-DFBD16DB46D9}"/>
              </a:ext>
            </a:extLst>
          </p:cNvPr>
          <p:cNvSpPr/>
          <p:nvPr/>
        </p:nvSpPr>
        <p:spPr>
          <a:xfrm>
            <a:off x="-5730" y="-9553"/>
            <a:ext cx="9962530" cy="1780421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98F646-9CCA-0E43-85C2-922F6C5C3F36}"/>
              </a:ext>
            </a:extLst>
          </p:cNvPr>
          <p:cNvSpPr txBox="1"/>
          <p:nvPr/>
        </p:nvSpPr>
        <p:spPr>
          <a:xfrm>
            <a:off x="4978398" y="544407"/>
            <a:ext cx="473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Reacting to Incidents…</a:t>
            </a:r>
          </a:p>
          <a:p>
            <a:pPr algn="r"/>
            <a:r>
              <a:rPr lang="en-US" sz="2400" b="1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Start Preventing Them.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26A0B0-3E18-1A47-ADF4-27153BB88114}"/>
              </a:ext>
            </a:extLst>
          </p:cNvPr>
          <p:cNvSpPr txBox="1"/>
          <p:nvPr/>
        </p:nvSpPr>
        <p:spPr>
          <a:xfrm>
            <a:off x="0" y="2351680"/>
            <a:ext cx="9956801" cy="1013570"/>
          </a:xfrm>
          <a:prstGeom prst="flowChartProcess">
            <a:avLst/>
          </a:prstGeom>
          <a:solidFill>
            <a:srgbClr val="DBE9EE"/>
          </a:solidFill>
          <a:ln>
            <a:noFill/>
          </a:ln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Mental health is a crucial factor in productivity and emotional well-being, so it’s important to maintain awareness of the frequency of mental health conditions, the range of symptoms, and how to seek help for yourself or others.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564485-CA53-2B4E-9AD4-46736C7032C5}"/>
              </a:ext>
            </a:extLst>
          </p:cNvPr>
          <p:cNvSpPr/>
          <p:nvPr/>
        </p:nvSpPr>
        <p:spPr>
          <a:xfrm>
            <a:off x="-5730" y="6332740"/>
            <a:ext cx="9956857" cy="811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7A2CE3-B1CD-4A4C-81A1-567E03A70D92}"/>
              </a:ext>
            </a:extLst>
          </p:cNvPr>
          <p:cNvSpPr txBox="1"/>
          <p:nvPr/>
        </p:nvSpPr>
        <p:spPr>
          <a:xfrm>
            <a:off x="410162" y="6328829"/>
            <a:ext cx="9180327" cy="61552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300"/>
              </a:lnSpc>
            </a:pPr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Who can be affected?</a:t>
            </a:r>
          </a:p>
          <a:p>
            <a:pPr>
              <a:lnSpc>
                <a:spcPts val="2300"/>
              </a:lnSpc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Mental health struggles can impact anyone regardless of gender, age, ethnicity, race, or sexual orientation, and they are often triggered by stress or trauma. Approximately 1 in 5 US adults are struggling with a mental illness, while nearly 4 in 5 adults report at least one symptom of stress. Genetics can increase the likelihood of mental health concerns.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2300"/>
              </a:lnSpc>
            </a:pPr>
            <a:endParaRPr lang="en-US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2300"/>
              </a:lnSpc>
            </a:pPr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are common warning signs and symptoms?</a:t>
            </a:r>
          </a:p>
          <a:p>
            <a:pPr>
              <a:lnSpc>
                <a:spcPts val="2300"/>
              </a:lnSpc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Mental health symptoms can vary, but common signs in adults include the following: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Excessive worrying or fear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Confused thinking or problems concentrating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Feelings of sadness or irritability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Extreme mood changes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Changes in eating or sleeping habits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Inability to handle daily problems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Changes in school performance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Physical ailments without obvious causes</a:t>
            </a:r>
          </a:p>
          <a:p>
            <a:pPr>
              <a:lnSpc>
                <a:spcPts val="2300"/>
              </a:lnSpc>
            </a:pPr>
            <a:endParaRPr lang="en-US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2300"/>
              </a:lnSpc>
            </a:pPr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are the impacts of mental health struggles?</a:t>
            </a:r>
          </a:p>
          <a:p>
            <a:pPr>
              <a:lnSpc>
                <a:spcPts val="2300"/>
              </a:lnSpc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addition to affecting emotional state, mental health struggles can negatively affect academic performance and productivity, hinder activity enjoyment and engagement, and daily functioning.</a:t>
            </a:r>
            <a:endParaRPr lang="en-US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91B6AEF-FB1D-AE4C-872F-528398627D0B}"/>
              </a:ext>
            </a:extLst>
          </p:cNvPr>
          <p:cNvCxnSpPr>
            <a:cxnSpLocks/>
          </p:cNvCxnSpPr>
          <p:nvPr/>
        </p:nvCxnSpPr>
        <p:spPr>
          <a:xfrm>
            <a:off x="382450" y="7989887"/>
            <a:ext cx="9180326" cy="0"/>
          </a:xfrm>
          <a:prstGeom prst="line">
            <a:avLst/>
          </a:prstGeom>
          <a:ln>
            <a:solidFill>
              <a:srgbClr val="2A5D6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2B0B38-E364-2845-A981-51D2C2B0008C}"/>
              </a:ext>
            </a:extLst>
          </p:cNvPr>
          <p:cNvCxnSpPr>
            <a:cxnSpLocks/>
          </p:cNvCxnSpPr>
          <p:nvPr/>
        </p:nvCxnSpPr>
        <p:spPr>
          <a:xfrm>
            <a:off x="382450" y="11215686"/>
            <a:ext cx="9180326" cy="0"/>
          </a:xfrm>
          <a:prstGeom prst="line">
            <a:avLst/>
          </a:prstGeom>
          <a:ln>
            <a:solidFill>
              <a:srgbClr val="2A5D6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A001A3E-6DAD-0A4A-B073-88DDEC45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62" y="248505"/>
            <a:ext cx="2172065" cy="1207785"/>
          </a:xfrm>
          <a:prstGeom prst="rect">
            <a:avLst/>
          </a:prstGeom>
        </p:spPr>
      </p:pic>
      <p:pic>
        <p:nvPicPr>
          <p:cNvPr id="3" name="Picture 2" descr="A person sleeping on 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9BF3FE88-E7C3-3142-8076-A6A7D49DD0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05"/>
          <a:stretch/>
        </p:blipFill>
        <p:spPr>
          <a:xfrm>
            <a:off x="4978398" y="3327308"/>
            <a:ext cx="5020567" cy="2834640"/>
          </a:xfrm>
          <a:prstGeom prst="rect">
            <a:avLst/>
          </a:prstGeom>
        </p:spPr>
      </p:pic>
      <p:pic>
        <p:nvPicPr>
          <p:cNvPr id="5" name="Picture 4" descr="A group of people walking on a sidewalk&#10;&#10;Description automatically generated with medium confidence">
            <a:extLst>
              <a:ext uri="{FF2B5EF4-FFF2-40B4-BE49-F238E27FC236}">
                <a16:creationId xmlns:a16="http://schemas.microsoft.com/office/drawing/2014/main" id="{509E431E-7595-1249-B248-DC610835C1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" b="14595"/>
          <a:stretch/>
        </p:blipFill>
        <p:spPr>
          <a:xfrm>
            <a:off x="0" y="3327308"/>
            <a:ext cx="4978398" cy="2834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F7EE0F-3A16-FB49-BC13-D3AD7406B73E}"/>
              </a:ext>
            </a:extLst>
          </p:cNvPr>
          <p:cNvSpPr txBox="1"/>
          <p:nvPr/>
        </p:nvSpPr>
        <p:spPr>
          <a:xfrm>
            <a:off x="8325415" y="12224367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7"/>
              </a:rPr>
              <a:t>NAMI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8605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5442</TotalTime>
  <Words>322</Words>
  <Application>Microsoft Macintosh PowerPoint</Application>
  <PresentationFormat>Custom</PresentationFormat>
  <Paragraphs>29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Lato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Tessie Furao</dc:creator>
  <cp:keywords/>
  <dc:description/>
  <cp:lastModifiedBy>Alexandra Brunjes</cp:lastModifiedBy>
  <cp:revision>245</cp:revision>
  <cp:lastPrinted>2020-01-08T15:58:25Z</cp:lastPrinted>
  <dcterms:created xsi:type="dcterms:W3CDTF">2019-06-03T15:43:28Z</dcterms:created>
  <dcterms:modified xsi:type="dcterms:W3CDTF">2021-01-19T21:26:06Z</dcterms:modified>
  <cp:category/>
</cp:coreProperties>
</file>