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62" r:id="rId2"/>
    <p:sldId id="264" r:id="rId3"/>
  </p:sldIdLst>
  <p:sldSz cx="10058400" cy="15544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7C98"/>
    <a:srgbClr val="F26765"/>
    <a:srgbClr val="FAC907"/>
    <a:srgbClr val="1AB1E0"/>
    <a:srgbClr val="007CAB"/>
    <a:srgbClr val="DCDBDB"/>
    <a:srgbClr val="69768B"/>
    <a:srgbClr val="21A6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193"/>
    <p:restoredTop sz="92085"/>
  </p:normalViewPr>
  <p:slideViewPr>
    <p:cSldViewPr snapToGrid="0" snapToObjects="1">
      <p:cViewPr varScale="1">
        <p:scale>
          <a:sx n="44" d="100"/>
          <a:sy n="44" d="100"/>
        </p:scale>
        <p:origin x="504"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7B1277-2266-9E4C-8FB4-31CBBC983650}" type="datetimeFigureOut">
              <a:rPr lang="en-US" smtClean="0"/>
              <a:t>5/21/21</a:t>
            </a:fld>
            <a:endParaRPr lang="en-US" dirty="0"/>
          </a:p>
        </p:txBody>
      </p:sp>
      <p:sp>
        <p:nvSpPr>
          <p:cNvPr id="4" name="Slide Image Placeholder 3"/>
          <p:cNvSpPr>
            <a:spLocks noGrp="1" noRot="1" noChangeAspect="1"/>
          </p:cNvSpPr>
          <p:nvPr>
            <p:ph type="sldImg" idx="2"/>
          </p:nvPr>
        </p:nvSpPr>
        <p:spPr>
          <a:xfrm>
            <a:off x="2430463" y="1143000"/>
            <a:ext cx="19970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DC5945-D601-7546-8FB7-21819FC42352}" type="slidenum">
              <a:rPr lang="en-US" smtClean="0"/>
              <a:t>‹#›</a:t>
            </a:fld>
            <a:endParaRPr lang="en-US" dirty="0"/>
          </a:p>
        </p:txBody>
      </p:sp>
    </p:spTree>
    <p:extLst>
      <p:ext uri="{BB962C8B-B14F-4D97-AF65-F5344CB8AC3E}">
        <p14:creationId xmlns:p14="http://schemas.microsoft.com/office/powerpoint/2010/main" val="920671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DC5945-D601-7546-8FB7-21819FC42352}" type="slidenum">
              <a:rPr lang="en-US" smtClean="0"/>
              <a:t>1</a:t>
            </a:fld>
            <a:endParaRPr lang="en-US" dirty="0"/>
          </a:p>
        </p:txBody>
      </p:sp>
    </p:spTree>
    <p:extLst>
      <p:ext uri="{BB962C8B-B14F-4D97-AF65-F5344CB8AC3E}">
        <p14:creationId xmlns:p14="http://schemas.microsoft.com/office/powerpoint/2010/main" val="2474572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To Replace “Fake Logo” With Your Organization’s Logo In The Header:</a:t>
            </a:r>
          </a:p>
          <a:p>
            <a:pPr marL="228600" indent="-228600">
              <a:buAutoNum type="arabicParenR"/>
            </a:pPr>
            <a:r>
              <a:rPr lang="en-US" dirty="0">
                <a:latin typeface="Arial" panose="020B0604020202020204" pitchFamily="34" charset="0"/>
                <a:cs typeface="Arial" panose="020B0604020202020204" pitchFamily="34" charset="0"/>
              </a:rPr>
              <a:t>Right-click the middle of the “fake logo” image, to the right of the Live Safe logo</a:t>
            </a:r>
          </a:p>
          <a:p>
            <a:pPr marL="228600" indent="-228600">
              <a:buAutoNum type="arabicParenR"/>
            </a:pPr>
            <a:r>
              <a:rPr lang="en-US" dirty="0">
                <a:latin typeface="Arial" panose="020B0604020202020204" pitchFamily="34" charset="0"/>
                <a:cs typeface="Arial" panose="020B0604020202020204" pitchFamily="34" charset="0"/>
              </a:rPr>
              <a:t>Select “Change Picture”</a:t>
            </a:r>
          </a:p>
          <a:p>
            <a:pPr marL="228600" indent="-228600">
              <a:buAutoNum type="arabicParenR"/>
            </a:pPr>
            <a:r>
              <a:rPr lang="en-US" dirty="0">
                <a:latin typeface="Arial" panose="020B0604020202020204" pitchFamily="34" charset="0"/>
                <a:cs typeface="Arial" panose="020B0604020202020204" pitchFamily="34" charset="0"/>
              </a:rPr>
              <a:t>Select the light/white version of your organization’s logo (to be used on darker backgrounds). Make sure you are selecting a PNG for the file type.</a:t>
            </a:r>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To Replace Phone Screen With Your Organization’s Configuration:</a:t>
            </a:r>
            <a:endParaRPr lang="en-US" dirty="0">
              <a:latin typeface="Arial" panose="020B0604020202020204" pitchFamily="34" charset="0"/>
              <a:cs typeface="Arial" panose="020B0604020202020204" pitchFamily="34" charset="0"/>
            </a:endParaRPr>
          </a:p>
          <a:p>
            <a:pPr marL="228600" indent="-228600">
              <a:buAutoNum type="arabicParenR"/>
            </a:pPr>
            <a:r>
              <a:rPr lang="en-US" dirty="0">
                <a:latin typeface="Arial" panose="020B0604020202020204" pitchFamily="34" charset="0"/>
                <a:cs typeface="Arial" panose="020B0604020202020204" pitchFamily="34" charset="0"/>
              </a:rPr>
              <a:t>Right-click the middle of the home screen image</a:t>
            </a:r>
          </a:p>
          <a:p>
            <a:pPr marL="228600" indent="-228600">
              <a:buAutoNum type="arabicParenR"/>
            </a:pPr>
            <a:r>
              <a:rPr lang="en-US" dirty="0">
                <a:latin typeface="Arial" panose="020B0604020202020204" pitchFamily="34" charset="0"/>
                <a:cs typeface="Arial" panose="020B0604020202020204" pitchFamily="34" charset="0"/>
              </a:rPr>
              <a:t>Select “Change Picture”</a:t>
            </a:r>
          </a:p>
          <a:p>
            <a:pPr marL="228600" indent="-228600">
              <a:buAutoNum type="arabicParenR"/>
            </a:pPr>
            <a:r>
              <a:rPr lang="en-US" dirty="0">
                <a:latin typeface="Arial" panose="020B0604020202020204" pitchFamily="34" charset="0"/>
                <a:cs typeface="Arial" panose="020B0604020202020204" pitchFamily="34" charset="0"/>
              </a:rPr>
              <a:t>Select an image of your home screen configuration from your computer. Ideally, the screenshot was taken using an iPhone 6. If you don’t have access to an iPhone 6, reach out to support@livesafemobile.com.</a:t>
            </a:r>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To Change Color For Header and Footer Banners: </a:t>
            </a:r>
          </a:p>
          <a:p>
            <a:pPr marL="228600" indent="-228600">
              <a:buAutoNum type="arabicParenR"/>
            </a:pPr>
            <a:r>
              <a:rPr lang="en-US" dirty="0">
                <a:latin typeface="Arial" panose="020B0604020202020204" pitchFamily="34" charset="0"/>
                <a:cs typeface="Arial" panose="020B0604020202020204" pitchFamily="34" charset="0"/>
              </a:rPr>
              <a:t>Click edge of blue box    </a:t>
            </a:r>
          </a:p>
          <a:p>
            <a:pPr marL="228600" indent="-228600">
              <a:buAutoNum type="arabicParenR"/>
            </a:pPr>
            <a:r>
              <a:rPr lang="en-US" dirty="0">
                <a:latin typeface="Arial" panose="020B0604020202020204" pitchFamily="34" charset="0"/>
                <a:cs typeface="Arial" panose="020B0604020202020204" pitchFamily="34" charset="0"/>
              </a:rPr>
              <a:t>Click “Shape Format” tab    </a:t>
            </a:r>
            <a:endParaRPr lang="en-US" b="1" dirty="0">
              <a:latin typeface="Arial" panose="020B0604020202020204" pitchFamily="34" charset="0"/>
              <a:cs typeface="Arial" panose="020B0604020202020204" pitchFamily="34" charset="0"/>
            </a:endParaRPr>
          </a:p>
          <a:p>
            <a:pPr marL="228600" indent="-228600">
              <a:buAutoNum type="arabicParenR"/>
            </a:pPr>
            <a:r>
              <a:rPr lang="en-US" dirty="0">
                <a:latin typeface="Arial" panose="020B0604020202020204" pitchFamily="34" charset="0"/>
                <a:cs typeface="Arial" panose="020B0604020202020204" pitchFamily="34" charset="0"/>
              </a:rPr>
              <a:t>Click “Shape Fill”   </a:t>
            </a:r>
            <a:endParaRPr lang="en-US" b="1" dirty="0">
              <a:latin typeface="Arial" panose="020B0604020202020204" pitchFamily="34" charset="0"/>
              <a:cs typeface="Arial" panose="020B0604020202020204" pitchFamily="34" charset="0"/>
            </a:endParaRPr>
          </a:p>
          <a:p>
            <a:pPr marL="228600" indent="-228600">
              <a:buAutoNum type="arabicParenR"/>
            </a:pPr>
            <a:r>
              <a:rPr lang="en-US" dirty="0">
                <a:latin typeface="Arial" panose="020B0604020202020204" pitchFamily="34" charset="0"/>
                <a:cs typeface="Arial" panose="020B0604020202020204" pitchFamily="34" charset="0"/>
              </a:rPr>
              <a:t>Choose a preset color or to select a custom color, click ”More Fill Colors” and enter in hex code</a:t>
            </a:r>
          </a:p>
          <a:p>
            <a:endParaRPr lang="en-US" dirty="0">
              <a:latin typeface="Arial" panose="020B0604020202020204" pitchFamily="34" charset="0"/>
              <a:cs typeface="Arial" panose="020B0604020202020204" pitchFamily="34" charset="0"/>
            </a:endParaRPr>
          </a:p>
          <a:p>
            <a:pPr marL="228600" indent="-228600">
              <a:buAutoNum type="arabicParenR"/>
            </a:pPr>
            <a:endParaRPr lang="en-US" b="1" dirty="0">
              <a:latin typeface="Arial" panose="020B0604020202020204" pitchFamily="34" charset="0"/>
              <a:cs typeface="Arial" panose="020B0604020202020204" pitchFamily="34" charset="0"/>
            </a:endParaRPr>
          </a:p>
          <a:p>
            <a:pPr marL="228600" indent="-228600">
              <a:buAutoNum type="arabicParenR"/>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84DC5945-D601-7546-8FB7-21819FC42352}" type="slidenum">
              <a:rPr lang="en-US" smtClean="0"/>
              <a:t>2</a:t>
            </a:fld>
            <a:endParaRPr lang="en-US" dirty="0"/>
          </a:p>
        </p:txBody>
      </p:sp>
    </p:spTree>
    <p:extLst>
      <p:ext uri="{BB962C8B-B14F-4D97-AF65-F5344CB8AC3E}">
        <p14:creationId xmlns:p14="http://schemas.microsoft.com/office/powerpoint/2010/main" val="4154084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544023"/>
            <a:ext cx="8549640" cy="5411893"/>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8164619"/>
            <a:ext cx="7543800" cy="3753061"/>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04C6AA-0C6A-B346-BFB3-62DD82E39F8E}" type="datetimeFigureOut">
              <a:rPr lang="en-US" smtClean="0"/>
              <a:t>5/21/21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06B315-FB26-9342-8DB6-0847ADB0A00A}" type="slidenum">
              <a:rPr lang="en-US" smtClean="0"/>
              <a:t>‹#›</a:t>
            </a:fld>
            <a:endParaRPr lang="en-US" dirty="0"/>
          </a:p>
        </p:txBody>
      </p:sp>
    </p:spTree>
    <p:extLst>
      <p:ext uri="{BB962C8B-B14F-4D97-AF65-F5344CB8AC3E}">
        <p14:creationId xmlns:p14="http://schemas.microsoft.com/office/powerpoint/2010/main" val="588556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04C6AA-0C6A-B346-BFB3-62DD82E39F8E}" type="datetimeFigureOut">
              <a:rPr lang="en-US" smtClean="0"/>
              <a:t>5/21/21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06B315-FB26-9342-8DB6-0847ADB0A00A}" type="slidenum">
              <a:rPr lang="en-US" smtClean="0"/>
              <a:t>‹#›</a:t>
            </a:fld>
            <a:endParaRPr lang="en-US" dirty="0"/>
          </a:p>
        </p:txBody>
      </p:sp>
    </p:spTree>
    <p:extLst>
      <p:ext uri="{BB962C8B-B14F-4D97-AF65-F5344CB8AC3E}">
        <p14:creationId xmlns:p14="http://schemas.microsoft.com/office/powerpoint/2010/main" val="4080554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827617"/>
            <a:ext cx="2168843" cy="131734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827617"/>
            <a:ext cx="6380798" cy="131734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04C6AA-0C6A-B346-BFB3-62DD82E39F8E}" type="datetimeFigureOut">
              <a:rPr lang="en-US" smtClean="0"/>
              <a:t>5/21/21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06B315-FB26-9342-8DB6-0847ADB0A00A}" type="slidenum">
              <a:rPr lang="en-US" smtClean="0"/>
              <a:t>‹#›</a:t>
            </a:fld>
            <a:endParaRPr lang="en-US" dirty="0"/>
          </a:p>
        </p:txBody>
      </p:sp>
    </p:spTree>
    <p:extLst>
      <p:ext uri="{BB962C8B-B14F-4D97-AF65-F5344CB8AC3E}">
        <p14:creationId xmlns:p14="http://schemas.microsoft.com/office/powerpoint/2010/main" val="1097178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04C6AA-0C6A-B346-BFB3-62DD82E39F8E}" type="datetimeFigureOut">
              <a:rPr lang="en-US" smtClean="0"/>
              <a:t>5/21/21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06B315-FB26-9342-8DB6-0847ADB0A00A}" type="slidenum">
              <a:rPr lang="en-US" smtClean="0"/>
              <a:t>‹#›</a:t>
            </a:fld>
            <a:endParaRPr lang="en-US" dirty="0"/>
          </a:p>
        </p:txBody>
      </p:sp>
    </p:spTree>
    <p:extLst>
      <p:ext uri="{BB962C8B-B14F-4D97-AF65-F5344CB8AC3E}">
        <p14:creationId xmlns:p14="http://schemas.microsoft.com/office/powerpoint/2010/main" val="2928800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3875409"/>
            <a:ext cx="8675370" cy="6466204"/>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10402786"/>
            <a:ext cx="8675370" cy="3400424"/>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04C6AA-0C6A-B346-BFB3-62DD82E39F8E}" type="datetimeFigureOut">
              <a:rPr lang="en-US" smtClean="0"/>
              <a:t>5/21/21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06B315-FB26-9342-8DB6-0847ADB0A00A}" type="slidenum">
              <a:rPr lang="en-US" smtClean="0"/>
              <a:t>‹#›</a:t>
            </a:fld>
            <a:endParaRPr lang="en-US" dirty="0"/>
          </a:p>
        </p:txBody>
      </p:sp>
    </p:spTree>
    <p:extLst>
      <p:ext uri="{BB962C8B-B14F-4D97-AF65-F5344CB8AC3E}">
        <p14:creationId xmlns:p14="http://schemas.microsoft.com/office/powerpoint/2010/main" val="1300265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4138083"/>
            <a:ext cx="4274820" cy="9863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4138083"/>
            <a:ext cx="4274820" cy="9863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04C6AA-0C6A-B346-BFB3-62DD82E39F8E}" type="datetimeFigureOut">
              <a:rPr lang="en-US" smtClean="0"/>
              <a:t>5/21/21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06B315-FB26-9342-8DB6-0847ADB0A00A}" type="slidenum">
              <a:rPr lang="en-US" smtClean="0"/>
              <a:t>‹#›</a:t>
            </a:fld>
            <a:endParaRPr lang="en-US" dirty="0"/>
          </a:p>
        </p:txBody>
      </p:sp>
    </p:spTree>
    <p:extLst>
      <p:ext uri="{BB962C8B-B14F-4D97-AF65-F5344CB8AC3E}">
        <p14:creationId xmlns:p14="http://schemas.microsoft.com/office/powerpoint/2010/main" val="2543412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827620"/>
            <a:ext cx="8675370" cy="3004609"/>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3810636"/>
            <a:ext cx="4255174" cy="1867534"/>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Edit Master text styles</a:t>
            </a:r>
          </a:p>
        </p:txBody>
      </p:sp>
      <p:sp>
        <p:nvSpPr>
          <p:cNvPr id="4" name="Content Placeholder 3"/>
          <p:cNvSpPr>
            <a:spLocks noGrp="1"/>
          </p:cNvSpPr>
          <p:nvPr>
            <p:ph sz="half" idx="2"/>
          </p:nvPr>
        </p:nvSpPr>
        <p:spPr>
          <a:xfrm>
            <a:off x="692826" y="5678170"/>
            <a:ext cx="4255174" cy="83517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3810636"/>
            <a:ext cx="4276130" cy="1867534"/>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Edit Master text styles</a:t>
            </a:r>
          </a:p>
        </p:txBody>
      </p:sp>
      <p:sp>
        <p:nvSpPr>
          <p:cNvPr id="6" name="Content Placeholder 5"/>
          <p:cNvSpPr>
            <a:spLocks noGrp="1"/>
          </p:cNvSpPr>
          <p:nvPr>
            <p:ph sz="quarter" idx="4"/>
          </p:nvPr>
        </p:nvSpPr>
        <p:spPr>
          <a:xfrm>
            <a:off x="5092066" y="5678170"/>
            <a:ext cx="4276130" cy="83517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04C6AA-0C6A-B346-BFB3-62DD82E39F8E}" type="datetimeFigureOut">
              <a:rPr lang="en-US" smtClean="0"/>
              <a:t>5/21/21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B06B315-FB26-9342-8DB6-0847ADB0A00A}" type="slidenum">
              <a:rPr lang="en-US" smtClean="0"/>
              <a:t>‹#›</a:t>
            </a:fld>
            <a:endParaRPr lang="en-US" dirty="0"/>
          </a:p>
        </p:txBody>
      </p:sp>
    </p:spTree>
    <p:extLst>
      <p:ext uri="{BB962C8B-B14F-4D97-AF65-F5344CB8AC3E}">
        <p14:creationId xmlns:p14="http://schemas.microsoft.com/office/powerpoint/2010/main" val="4077593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04C6AA-0C6A-B346-BFB3-62DD82E39F8E}" type="datetimeFigureOut">
              <a:rPr lang="en-US" smtClean="0"/>
              <a:t>5/21/21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B06B315-FB26-9342-8DB6-0847ADB0A00A}" type="slidenum">
              <a:rPr lang="en-US" smtClean="0"/>
              <a:t>‹#›</a:t>
            </a:fld>
            <a:endParaRPr lang="en-US" dirty="0"/>
          </a:p>
        </p:txBody>
      </p:sp>
    </p:spTree>
    <p:extLst>
      <p:ext uri="{BB962C8B-B14F-4D97-AF65-F5344CB8AC3E}">
        <p14:creationId xmlns:p14="http://schemas.microsoft.com/office/powerpoint/2010/main" val="2012643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04C6AA-0C6A-B346-BFB3-62DD82E39F8E}" type="datetimeFigureOut">
              <a:rPr lang="en-US" smtClean="0"/>
              <a:t>5/21/21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B06B315-FB26-9342-8DB6-0847ADB0A00A}" type="slidenum">
              <a:rPr lang="en-US" smtClean="0"/>
              <a:t>‹#›</a:t>
            </a:fld>
            <a:endParaRPr lang="en-US" dirty="0"/>
          </a:p>
        </p:txBody>
      </p:sp>
    </p:spTree>
    <p:extLst>
      <p:ext uri="{BB962C8B-B14F-4D97-AF65-F5344CB8AC3E}">
        <p14:creationId xmlns:p14="http://schemas.microsoft.com/office/powerpoint/2010/main" val="4237200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1036320"/>
            <a:ext cx="3244096" cy="362712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2238167"/>
            <a:ext cx="5092065" cy="11046883"/>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4663440"/>
            <a:ext cx="3244096" cy="8639599"/>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Edit Master text styles</a:t>
            </a:r>
          </a:p>
        </p:txBody>
      </p:sp>
      <p:sp>
        <p:nvSpPr>
          <p:cNvPr id="5" name="Date Placeholder 4"/>
          <p:cNvSpPr>
            <a:spLocks noGrp="1"/>
          </p:cNvSpPr>
          <p:nvPr>
            <p:ph type="dt" sz="half" idx="10"/>
          </p:nvPr>
        </p:nvSpPr>
        <p:spPr/>
        <p:txBody>
          <a:bodyPr/>
          <a:lstStyle/>
          <a:p>
            <a:fld id="{6E04C6AA-0C6A-B346-BFB3-62DD82E39F8E}" type="datetimeFigureOut">
              <a:rPr lang="en-US" smtClean="0"/>
              <a:t>5/21/21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06B315-FB26-9342-8DB6-0847ADB0A00A}" type="slidenum">
              <a:rPr lang="en-US" smtClean="0"/>
              <a:t>‹#›</a:t>
            </a:fld>
            <a:endParaRPr lang="en-US" dirty="0"/>
          </a:p>
        </p:txBody>
      </p:sp>
    </p:spTree>
    <p:extLst>
      <p:ext uri="{BB962C8B-B14F-4D97-AF65-F5344CB8AC3E}">
        <p14:creationId xmlns:p14="http://schemas.microsoft.com/office/powerpoint/2010/main" val="1270571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1036320"/>
            <a:ext cx="3244096" cy="362712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2238167"/>
            <a:ext cx="5092065" cy="11046883"/>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dirty="0"/>
              <a:t>Click icon to add picture</a:t>
            </a:r>
          </a:p>
        </p:txBody>
      </p:sp>
      <p:sp>
        <p:nvSpPr>
          <p:cNvPr id="4" name="Text Placeholder 3"/>
          <p:cNvSpPr>
            <a:spLocks noGrp="1"/>
          </p:cNvSpPr>
          <p:nvPr>
            <p:ph type="body" sz="half" idx="2"/>
          </p:nvPr>
        </p:nvSpPr>
        <p:spPr>
          <a:xfrm>
            <a:off x="692825" y="4663440"/>
            <a:ext cx="3244096" cy="8639599"/>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Edit Master text styles</a:t>
            </a:r>
          </a:p>
        </p:txBody>
      </p:sp>
      <p:sp>
        <p:nvSpPr>
          <p:cNvPr id="5" name="Date Placeholder 4"/>
          <p:cNvSpPr>
            <a:spLocks noGrp="1"/>
          </p:cNvSpPr>
          <p:nvPr>
            <p:ph type="dt" sz="half" idx="10"/>
          </p:nvPr>
        </p:nvSpPr>
        <p:spPr/>
        <p:txBody>
          <a:bodyPr/>
          <a:lstStyle/>
          <a:p>
            <a:fld id="{6E04C6AA-0C6A-B346-BFB3-62DD82E39F8E}" type="datetimeFigureOut">
              <a:rPr lang="en-US" smtClean="0"/>
              <a:t>5/21/21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06B315-FB26-9342-8DB6-0847ADB0A00A}" type="slidenum">
              <a:rPr lang="en-US" smtClean="0"/>
              <a:t>‹#›</a:t>
            </a:fld>
            <a:endParaRPr lang="en-US" dirty="0"/>
          </a:p>
        </p:txBody>
      </p:sp>
    </p:spTree>
    <p:extLst>
      <p:ext uri="{BB962C8B-B14F-4D97-AF65-F5344CB8AC3E}">
        <p14:creationId xmlns:p14="http://schemas.microsoft.com/office/powerpoint/2010/main" val="3125282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827620"/>
            <a:ext cx="8675370" cy="300460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4138083"/>
            <a:ext cx="8675370" cy="986303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14407730"/>
            <a:ext cx="2263140" cy="827617"/>
          </a:xfrm>
          <a:prstGeom prst="rect">
            <a:avLst/>
          </a:prstGeom>
        </p:spPr>
        <p:txBody>
          <a:bodyPr vert="horz" lIns="91440" tIns="45720" rIns="91440" bIns="45720" rtlCol="0" anchor="ctr"/>
          <a:lstStyle>
            <a:lvl1pPr algn="l">
              <a:defRPr sz="1320">
                <a:solidFill>
                  <a:schemeClr val="tx1">
                    <a:tint val="75000"/>
                  </a:schemeClr>
                </a:solidFill>
              </a:defRPr>
            </a:lvl1pPr>
          </a:lstStyle>
          <a:p>
            <a:fld id="{6E04C6AA-0C6A-B346-BFB3-62DD82E39F8E}" type="datetimeFigureOut">
              <a:rPr lang="en-US" smtClean="0"/>
              <a:t>5/21/21</a:t>
            </a:fld>
            <a:endParaRPr lang="en-US" dirty="0"/>
          </a:p>
        </p:txBody>
      </p:sp>
      <p:sp>
        <p:nvSpPr>
          <p:cNvPr id="5" name="Footer Placeholder 4"/>
          <p:cNvSpPr>
            <a:spLocks noGrp="1"/>
          </p:cNvSpPr>
          <p:nvPr>
            <p:ph type="ftr" sz="quarter" idx="3"/>
          </p:nvPr>
        </p:nvSpPr>
        <p:spPr>
          <a:xfrm>
            <a:off x="3331845" y="14407730"/>
            <a:ext cx="3394710" cy="827617"/>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103745" y="14407730"/>
            <a:ext cx="2263140" cy="827617"/>
          </a:xfrm>
          <a:prstGeom prst="rect">
            <a:avLst/>
          </a:prstGeom>
        </p:spPr>
        <p:txBody>
          <a:bodyPr vert="horz" lIns="91440" tIns="45720" rIns="91440" bIns="45720" rtlCol="0" anchor="ctr"/>
          <a:lstStyle>
            <a:lvl1pPr algn="r">
              <a:defRPr sz="1320">
                <a:solidFill>
                  <a:schemeClr val="tx1">
                    <a:tint val="75000"/>
                  </a:schemeClr>
                </a:solidFill>
              </a:defRPr>
            </a:lvl1pPr>
          </a:lstStyle>
          <a:p>
            <a:fld id="{CB06B315-FB26-9342-8DB6-0847ADB0A00A}" type="slidenum">
              <a:rPr lang="en-US" smtClean="0"/>
              <a:t>‹#›</a:t>
            </a:fld>
            <a:endParaRPr lang="en-US" dirty="0"/>
          </a:p>
        </p:txBody>
      </p:sp>
    </p:spTree>
    <p:extLst>
      <p:ext uri="{BB962C8B-B14F-4D97-AF65-F5344CB8AC3E}">
        <p14:creationId xmlns:p14="http://schemas.microsoft.com/office/powerpoint/2010/main" val="821225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upport@livesafemobil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A648F322-3E68-7648-A6C9-CC944B9423D2}"/>
              </a:ext>
            </a:extLst>
          </p:cNvPr>
          <p:cNvSpPr txBox="1">
            <a:spLocks/>
          </p:cNvSpPr>
          <p:nvPr/>
        </p:nvSpPr>
        <p:spPr>
          <a:xfrm>
            <a:off x="502921" y="2794002"/>
            <a:ext cx="9047479" cy="10490198"/>
          </a:xfrm>
          <a:prstGeom prst="rect">
            <a:avLst/>
          </a:prstGeom>
        </p:spPr>
        <p:txBody>
          <a:bodyPr vert="horz" lIns="91440" tIns="45720" rIns="91440" bIns="45720" rtlCol="0">
            <a:normAutofit/>
          </a:bodyPr>
          <a:lstStyle>
            <a:lvl1pPr marL="0" indent="0" algn="ctr" defTabSz="1005840" rtl="0" eaLnBrk="1" latinLnBrk="0" hangingPunct="1">
              <a:lnSpc>
                <a:spcPct val="90000"/>
              </a:lnSpc>
              <a:spcBef>
                <a:spcPts val="1100"/>
              </a:spcBef>
              <a:buFont typeface="Arial" panose="020B0604020202020204" pitchFamily="34" charset="0"/>
              <a:buNone/>
              <a:defRPr sz="2640" kern="1200">
                <a:solidFill>
                  <a:schemeClr val="tx1"/>
                </a:solidFill>
                <a:latin typeface="+mn-lt"/>
                <a:ea typeface="+mn-ea"/>
                <a:cs typeface="+mn-cs"/>
              </a:defRPr>
            </a:lvl1pPr>
            <a:lvl2pPr marL="502920" indent="0" algn="ctr" defTabSz="1005840" rtl="0" eaLnBrk="1" latinLnBrk="0" hangingPunct="1">
              <a:lnSpc>
                <a:spcPct val="90000"/>
              </a:lnSpc>
              <a:spcBef>
                <a:spcPts val="550"/>
              </a:spcBef>
              <a:buFont typeface="Arial" panose="020B0604020202020204" pitchFamily="34" charset="0"/>
              <a:buNone/>
              <a:defRPr sz="2200" kern="1200">
                <a:solidFill>
                  <a:schemeClr val="tx1"/>
                </a:solidFill>
                <a:latin typeface="+mn-lt"/>
                <a:ea typeface="+mn-ea"/>
                <a:cs typeface="+mn-cs"/>
              </a:defRPr>
            </a:lvl2pPr>
            <a:lvl3pPr marL="1005840" indent="0" algn="ctr" defTabSz="1005840" rtl="0" eaLnBrk="1" latinLnBrk="0" hangingPunct="1">
              <a:lnSpc>
                <a:spcPct val="90000"/>
              </a:lnSpc>
              <a:spcBef>
                <a:spcPts val="550"/>
              </a:spcBef>
              <a:buFont typeface="Arial" panose="020B0604020202020204" pitchFamily="34" charset="0"/>
              <a:buNone/>
              <a:defRPr sz="1980" kern="1200">
                <a:solidFill>
                  <a:schemeClr val="tx1"/>
                </a:solidFill>
                <a:latin typeface="+mn-lt"/>
                <a:ea typeface="+mn-ea"/>
                <a:cs typeface="+mn-cs"/>
              </a:defRPr>
            </a:lvl3pPr>
            <a:lvl4pPr marL="150876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4pPr>
            <a:lvl5pPr marL="201168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5pPr>
            <a:lvl6pPr marL="251460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6pPr>
            <a:lvl7pPr marL="301752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7pPr>
            <a:lvl8pPr marL="352044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8pPr>
            <a:lvl9pPr marL="402336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9pPr>
          </a:lstStyle>
          <a:p>
            <a:pPr algn="l"/>
            <a:r>
              <a:rPr lang="en-US" sz="3000" b="1" dirty="0">
                <a:latin typeface="Avenir Book" panose="02000503020000020003" pitchFamily="2" charset="0"/>
                <a:cs typeface="Arial" panose="020B0604020202020204" pitchFamily="34" charset="0"/>
              </a:rPr>
              <a:t>To save a slide as an image:</a:t>
            </a:r>
          </a:p>
          <a:p>
            <a:pPr marL="640080" indent="-365760" algn="l">
              <a:buFont typeface="+mj-lt"/>
              <a:buAutoNum type="arabicPeriod"/>
            </a:pPr>
            <a:r>
              <a:rPr lang="en-US" sz="3000" dirty="0">
                <a:latin typeface="Avenir Book" panose="02000503020000020003" pitchFamily="2" charset="0"/>
                <a:cs typeface="Arial Narrow" panose="020B0604020202020204" pitchFamily="34" charset="0"/>
              </a:rPr>
              <a:t>Click File &gt;&gt; Export</a:t>
            </a:r>
          </a:p>
          <a:p>
            <a:pPr marL="640080" indent="-365760" algn="l">
              <a:buFont typeface="+mj-lt"/>
              <a:buAutoNum type="arabicPeriod"/>
            </a:pPr>
            <a:r>
              <a:rPr lang="en-US" sz="3000" dirty="0">
                <a:latin typeface="Avenir Book" panose="02000503020000020003" pitchFamily="2" charset="0"/>
                <a:cs typeface="Arial Narrow" panose="020B0604020202020204" pitchFamily="34" charset="0"/>
              </a:rPr>
              <a:t>Choose “PNG” from the file format dropdown</a:t>
            </a:r>
          </a:p>
          <a:p>
            <a:pPr marL="640080" indent="-365760" algn="l">
              <a:buFont typeface="+mj-lt"/>
              <a:buAutoNum type="arabicPeriod"/>
            </a:pPr>
            <a:r>
              <a:rPr lang="en-US" sz="3000" dirty="0">
                <a:latin typeface="Avenir Book" panose="02000503020000020003" pitchFamily="2" charset="0"/>
                <a:cs typeface="Arial Narrow" panose="020B0604020202020204" pitchFamily="34" charset="0"/>
              </a:rPr>
              <a:t>Select “Save Current Slide Only”</a:t>
            </a:r>
          </a:p>
          <a:p>
            <a:pPr marL="640080" indent="-365760" algn="l">
              <a:buFont typeface="+mj-lt"/>
              <a:buAutoNum type="arabicPeriod"/>
            </a:pPr>
            <a:r>
              <a:rPr lang="en-US" sz="3000" dirty="0">
                <a:latin typeface="Avenir Book" panose="02000503020000020003" pitchFamily="2" charset="0"/>
                <a:cs typeface="Arial Narrow" panose="020B0604020202020204" pitchFamily="34" charset="0"/>
              </a:rPr>
              <a:t>Select where to save it and click “Export”</a:t>
            </a:r>
          </a:p>
          <a:p>
            <a:pPr marL="640080" indent="-365760" algn="l">
              <a:buFont typeface="+mj-lt"/>
              <a:buAutoNum type="arabicPeriod"/>
            </a:pPr>
            <a:endParaRPr lang="en-US" sz="3000" dirty="0">
              <a:latin typeface="Avenir Book" panose="02000503020000020003" pitchFamily="2" charset="0"/>
              <a:cs typeface="Arial Narrow" panose="020B0604020202020204" pitchFamily="34" charset="0"/>
            </a:endParaRPr>
          </a:p>
          <a:p>
            <a:pPr marL="640080" indent="-365760" algn="l">
              <a:buFont typeface="+mj-lt"/>
              <a:buAutoNum type="arabicPeriod"/>
            </a:pPr>
            <a:endParaRPr lang="en-US" sz="3000" dirty="0">
              <a:latin typeface="Avenir Book" panose="02000503020000020003" pitchFamily="2" charset="0"/>
              <a:cs typeface="Arial Narrow" panose="020B0604020202020204" pitchFamily="34" charset="0"/>
            </a:endParaRPr>
          </a:p>
          <a:p>
            <a:pPr algn="l"/>
            <a:r>
              <a:rPr lang="en-US" sz="3000" b="1" dirty="0">
                <a:latin typeface="Avenir Book" panose="02000503020000020003" pitchFamily="2" charset="0"/>
                <a:cs typeface="Arial" panose="020B0604020202020204" pitchFamily="34" charset="0"/>
              </a:rPr>
              <a:t>Questions? </a:t>
            </a:r>
          </a:p>
          <a:p>
            <a:pPr algn="l"/>
            <a:r>
              <a:rPr lang="en-US" sz="3000" dirty="0">
                <a:latin typeface="Avenir Book" panose="02000503020000020003" pitchFamily="2" charset="0"/>
                <a:cs typeface="Arial Narrow" panose="020B0604020202020204" pitchFamily="34" charset="0"/>
              </a:rPr>
              <a:t>Reach out to </a:t>
            </a:r>
            <a:r>
              <a:rPr lang="en-US" sz="3000" dirty="0">
                <a:latin typeface="Avenir Book" panose="02000503020000020003" pitchFamily="2" charset="0"/>
                <a:cs typeface="Arial Narrow" panose="020B0604020202020204" pitchFamily="34" charset="0"/>
                <a:hlinkClick r:id="rId3"/>
              </a:rPr>
              <a:t>support@livesafemobile.com</a:t>
            </a:r>
            <a:r>
              <a:rPr lang="en-US" sz="3000" dirty="0">
                <a:latin typeface="Avenir Book" panose="02000503020000020003" pitchFamily="2" charset="0"/>
                <a:cs typeface="Arial Narrow" panose="020B0604020202020204" pitchFamily="34" charset="0"/>
              </a:rPr>
              <a:t>.</a:t>
            </a:r>
          </a:p>
        </p:txBody>
      </p:sp>
      <p:sp>
        <p:nvSpPr>
          <p:cNvPr id="15" name="Rectangle 14">
            <a:extLst>
              <a:ext uri="{FF2B5EF4-FFF2-40B4-BE49-F238E27FC236}">
                <a16:creationId xmlns:a16="http://schemas.microsoft.com/office/drawing/2014/main" id="{4E229842-53AC-E140-8151-12BD85CC9941}"/>
              </a:ext>
            </a:extLst>
          </p:cNvPr>
          <p:cNvSpPr/>
          <p:nvPr/>
        </p:nvSpPr>
        <p:spPr>
          <a:xfrm>
            <a:off x="0" y="0"/>
            <a:ext cx="10064130" cy="1798578"/>
          </a:xfrm>
          <a:prstGeom prst="rect">
            <a:avLst/>
          </a:prstGeom>
          <a:solidFill>
            <a:srgbClr val="43BE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0" dirty="0">
                <a:latin typeface="Lato" panose="020F0502020204030203" pitchFamily="34" charset="0"/>
                <a:ea typeface="Lato" panose="020F0502020204030203" pitchFamily="34" charset="0"/>
                <a:cs typeface="Lato" panose="020F0502020204030203" pitchFamily="34" charset="0"/>
              </a:rPr>
              <a:t>Instructions for </a:t>
            </a:r>
          </a:p>
          <a:p>
            <a:pPr algn="ctr"/>
            <a:r>
              <a:rPr lang="en-US" sz="5000" dirty="0">
                <a:latin typeface="Lato" panose="020F0502020204030203" pitchFamily="34" charset="0"/>
                <a:ea typeface="Lato" panose="020F0502020204030203" pitchFamily="34" charset="0"/>
                <a:cs typeface="Lato" panose="020F0502020204030203" pitchFamily="34" charset="0"/>
              </a:rPr>
              <a:t>Customizing Templates</a:t>
            </a:r>
          </a:p>
        </p:txBody>
      </p:sp>
    </p:spTree>
    <p:extLst>
      <p:ext uri="{BB962C8B-B14F-4D97-AF65-F5344CB8AC3E}">
        <p14:creationId xmlns:p14="http://schemas.microsoft.com/office/powerpoint/2010/main" val="919990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3D657840-1C35-F244-A442-F8A07EC9B70D}"/>
              </a:ext>
            </a:extLst>
          </p:cNvPr>
          <p:cNvSpPr/>
          <p:nvPr/>
        </p:nvSpPr>
        <p:spPr>
          <a:xfrm>
            <a:off x="-5730" y="0"/>
            <a:ext cx="10064130" cy="1798578"/>
          </a:xfrm>
          <a:prstGeom prst="rect">
            <a:avLst/>
          </a:prstGeom>
          <a:solidFill>
            <a:srgbClr val="43BE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000" dirty="0">
              <a:latin typeface="Lato" panose="020F0502020204030203" pitchFamily="34" charset="0"/>
              <a:ea typeface="Lato" panose="020F0502020204030203" pitchFamily="34" charset="0"/>
              <a:cs typeface="Lato" panose="020F0502020204030203" pitchFamily="34" charset="0"/>
            </a:endParaRPr>
          </a:p>
        </p:txBody>
      </p:sp>
      <p:cxnSp>
        <p:nvCxnSpPr>
          <p:cNvPr id="27" name="Straight Connector 26">
            <a:extLst>
              <a:ext uri="{FF2B5EF4-FFF2-40B4-BE49-F238E27FC236}">
                <a16:creationId xmlns:a16="http://schemas.microsoft.com/office/drawing/2014/main" id="{F6ACD92D-6A5A-B34B-9324-5D7088BAD0EE}"/>
              </a:ext>
            </a:extLst>
          </p:cNvPr>
          <p:cNvCxnSpPr>
            <a:cxnSpLocks/>
          </p:cNvCxnSpPr>
          <p:nvPr/>
        </p:nvCxnSpPr>
        <p:spPr>
          <a:xfrm>
            <a:off x="2905971" y="11877578"/>
            <a:ext cx="4336869"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3E2560E-7332-4846-87AC-EDA1C3A6E42C}"/>
              </a:ext>
            </a:extLst>
          </p:cNvPr>
          <p:cNvSpPr>
            <a:spLocks noGrp="1"/>
          </p:cNvSpPr>
          <p:nvPr>
            <p:ph type="title"/>
          </p:nvPr>
        </p:nvSpPr>
        <p:spPr>
          <a:xfrm>
            <a:off x="59156" y="1870936"/>
            <a:ext cx="9901402" cy="2601379"/>
          </a:xfrm>
        </p:spPr>
        <p:txBody>
          <a:bodyPr>
            <a:normAutofit/>
          </a:bodyPr>
          <a:lstStyle/>
          <a:p>
            <a:pPr algn="ctr"/>
            <a:r>
              <a:rPr lang="en-US" sz="6000" b="1" dirty="0">
                <a:solidFill>
                  <a:srgbClr val="43BEE6"/>
                </a:solidFill>
                <a:latin typeface="Lato" panose="020F0502020204030203" pitchFamily="34" charset="0"/>
                <a:ea typeface="Lato" panose="020F0502020204030203" pitchFamily="34" charset="0"/>
                <a:cs typeface="Lato" panose="020F0502020204030203" pitchFamily="34" charset="0"/>
              </a:rPr>
              <a:t>How to Use LiveSafe</a:t>
            </a:r>
            <a:br>
              <a:rPr lang="en-US" sz="8300" b="1" dirty="0">
                <a:solidFill>
                  <a:srgbClr val="1AB1E0"/>
                </a:solidFill>
                <a:latin typeface="Lato" panose="020F0502020204030203" pitchFamily="34" charset="0"/>
                <a:ea typeface="Lato" panose="020F0502020204030203" pitchFamily="34" charset="0"/>
                <a:cs typeface="Lato" panose="020F0502020204030203" pitchFamily="34" charset="0"/>
              </a:rPr>
            </a:br>
            <a:r>
              <a:rPr lang="en-US" sz="1100" b="1" dirty="0">
                <a:solidFill>
                  <a:srgbClr val="1AB1E0"/>
                </a:solidFill>
                <a:latin typeface="Lato" panose="020F0502020204030203" pitchFamily="34" charset="0"/>
                <a:ea typeface="Lato" panose="020F0502020204030203" pitchFamily="34" charset="0"/>
                <a:cs typeface="Lato" panose="020F0502020204030203" pitchFamily="34" charset="0"/>
              </a:rPr>
              <a:t> </a:t>
            </a:r>
            <a:br>
              <a:rPr lang="en-US" sz="8300" b="1" dirty="0">
                <a:solidFill>
                  <a:srgbClr val="1AB1E0"/>
                </a:solidFill>
                <a:latin typeface="Lato" panose="020F0502020204030203" pitchFamily="34" charset="0"/>
                <a:ea typeface="Lato" panose="020F0502020204030203" pitchFamily="34" charset="0"/>
                <a:cs typeface="Lato" panose="020F0502020204030203" pitchFamily="34" charset="0"/>
              </a:rPr>
            </a:br>
            <a:r>
              <a:rPr lang="en-US" sz="2400" dirty="0">
                <a:solidFill>
                  <a:srgbClr val="007CAB"/>
                </a:solidFill>
                <a:latin typeface="Lato" panose="020F0502020204030203" pitchFamily="34" charset="0"/>
                <a:ea typeface="Lato" panose="020F0502020204030203" pitchFamily="34" charset="0"/>
                <a:cs typeface="Lato" panose="020F0502020204030203" pitchFamily="34" charset="0"/>
              </a:rPr>
              <a:t>LiveSafe, a free resource for your community, allows you to easily access safety resources and report concerns. Whether you are are taking classes from home or in person, LiveSafe is here to keep you safe.</a:t>
            </a:r>
            <a:endParaRPr lang="en-US" sz="2400" dirty="0">
              <a:latin typeface="Lato" panose="020F0502020204030203" pitchFamily="34" charset="0"/>
              <a:ea typeface="Lato" panose="020F0502020204030203" pitchFamily="34" charset="0"/>
              <a:cs typeface="Lato" panose="020F0502020204030203" pitchFamily="34" charset="0"/>
            </a:endParaRPr>
          </a:p>
        </p:txBody>
      </p:sp>
      <p:sp>
        <p:nvSpPr>
          <p:cNvPr id="14" name="Content Placeholder 2">
            <a:extLst>
              <a:ext uri="{FF2B5EF4-FFF2-40B4-BE49-F238E27FC236}">
                <a16:creationId xmlns:a16="http://schemas.microsoft.com/office/drawing/2014/main" id="{6E69D68D-95FE-3045-A3C3-9A650BB7ADEE}"/>
              </a:ext>
            </a:extLst>
          </p:cNvPr>
          <p:cNvSpPr txBox="1">
            <a:spLocks/>
          </p:cNvSpPr>
          <p:nvPr/>
        </p:nvSpPr>
        <p:spPr>
          <a:xfrm>
            <a:off x="5265424" y="13667501"/>
            <a:ext cx="4477522" cy="1592317"/>
          </a:xfrm>
          <a:prstGeom prst="rect">
            <a:avLst/>
          </a:prstGeom>
        </p:spPr>
        <p:txBody>
          <a:bodyPr vert="horz" lIns="91440" tIns="45720" rIns="91440" bIns="45720" rtlCol="0">
            <a:noAutofit/>
          </a:bodyPr>
          <a:lst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marL="0" indent="0" algn="ctr">
              <a:spcBef>
                <a:spcPts val="600"/>
              </a:spcBef>
              <a:spcAft>
                <a:spcPts val="600"/>
              </a:spcAft>
              <a:buNone/>
            </a:pPr>
            <a:r>
              <a:rPr lang="en-US" sz="2000" b="1" dirty="0">
                <a:latin typeface="Avenir Book" panose="02000503020000020003" pitchFamily="2" charset="0"/>
                <a:cs typeface="Arial" panose="020B0604020202020204" pitchFamily="34" charset="0"/>
              </a:rPr>
              <a:t>Get the App:</a:t>
            </a:r>
          </a:p>
          <a:p>
            <a:pPr marL="457200" indent="-274320">
              <a:spcBef>
                <a:spcPts val="600"/>
              </a:spcBef>
              <a:spcAft>
                <a:spcPts val="600"/>
              </a:spcAft>
              <a:buFont typeface="+mj-lt"/>
              <a:buAutoNum type="arabicPeriod"/>
            </a:pPr>
            <a:r>
              <a:rPr lang="en-US" sz="1600" dirty="0">
                <a:latin typeface="Avenir Book" panose="02000503020000020003" pitchFamily="2" charset="0"/>
                <a:cs typeface="Arial" panose="020B0604020202020204" pitchFamily="34" charset="0"/>
              </a:rPr>
              <a:t>Download LiveSafe from the App Store or Google Play or using the QR code</a:t>
            </a:r>
          </a:p>
          <a:p>
            <a:pPr marL="457200" indent="-274320">
              <a:spcBef>
                <a:spcPts val="600"/>
              </a:spcBef>
              <a:spcAft>
                <a:spcPts val="600"/>
              </a:spcAft>
              <a:buFont typeface="+mj-lt"/>
              <a:buAutoNum type="arabicPeriod"/>
            </a:pPr>
            <a:r>
              <a:rPr lang="en-US" sz="1600" dirty="0">
                <a:latin typeface="Avenir Book" panose="02000503020000020003" pitchFamily="2" charset="0"/>
                <a:cs typeface="Arial" panose="020B0604020202020204" pitchFamily="34" charset="0"/>
              </a:rPr>
              <a:t>Register and complete your profile</a:t>
            </a:r>
          </a:p>
          <a:p>
            <a:pPr marL="457200" indent="-274320">
              <a:spcBef>
                <a:spcPts val="600"/>
              </a:spcBef>
              <a:spcAft>
                <a:spcPts val="600"/>
              </a:spcAft>
              <a:buFont typeface="+mj-lt"/>
              <a:buAutoNum type="arabicPeriod"/>
            </a:pPr>
            <a:r>
              <a:rPr lang="en-US" sz="1600" dirty="0">
                <a:latin typeface="Avenir Book" panose="02000503020000020003" pitchFamily="2" charset="0"/>
                <a:cs typeface="Arial" panose="020B0604020202020204" pitchFamily="34" charset="0"/>
              </a:rPr>
              <a:t>Search for and select your organization</a:t>
            </a:r>
            <a:endParaRPr lang="en-US" sz="1400" dirty="0">
              <a:latin typeface="Avenir Book" panose="02000503020000020003" pitchFamily="2" charset="0"/>
              <a:cs typeface="Arial" panose="020B0604020202020204" pitchFamily="34" charset="0"/>
            </a:endParaRPr>
          </a:p>
        </p:txBody>
      </p:sp>
      <p:cxnSp>
        <p:nvCxnSpPr>
          <p:cNvPr id="16" name="Straight Connector 15">
            <a:extLst>
              <a:ext uri="{FF2B5EF4-FFF2-40B4-BE49-F238E27FC236}">
                <a16:creationId xmlns:a16="http://schemas.microsoft.com/office/drawing/2014/main" id="{23BE1DD6-25B0-4F4E-9037-B8769FE1CC7E}"/>
              </a:ext>
            </a:extLst>
          </p:cNvPr>
          <p:cNvCxnSpPr/>
          <p:nvPr/>
        </p:nvCxnSpPr>
        <p:spPr>
          <a:xfrm>
            <a:off x="5029200" y="13644153"/>
            <a:ext cx="0" cy="1828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5A62192E-B37E-184F-95A3-E008E9109A33}"/>
              </a:ext>
            </a:extLst>
          </p:cNvPr>
          <p:cNvCxnSpPr>
            <a:cxnSpLocks/>
          </p:cNvCxnSpPr>
          <p:nvPr/>
        </p:nvCxnSpPr>
        <p:spPr>
          <a:xfrm flipV="1">
            <a:off x="5029201" y="11242576"/>
            <a:ext cx="0" cy="1217918"/>
          </a:xfrm>
          <a:prstGeom prst="line">
            <a:avLst/>
          </a:prstGeom>
          <a:ln w="57150">
            <a:solidFill>
              <a:srgbClr val="007CAB"/>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419C6CEE-3557-6242-8124-26B9504584E2}"/>
              </a:ext>
            </a:extLst>
          </p:cNvPr>
          <p:cNvSpPr txBox="1"/>
          <p:nvPr/>
        </p:nvSpPr>
        <p:spPr>
          <a:xfrm>
            <a:off x="3574362" y="676654"/>
            <a:ext cx="620683" cy="461665"/>
          </a:xfrm>
          <a:prstGeom prst="rect">
            <a:avLst/>
          </a:prstGeom>
          <a:noFill/>
        </p:spPr>
        <p:txBody>
          <a:bodyPr wrap="none" rtlCol="0">
            <a:spAutoFit/>
          </a:bodyPr>
          <a:lstStyle/>
          <a:p>
            <a:r>
              <a:rPr lang="en-US" sz="2400" i="1" dirty="0">
                <a:solidFill>
                  <a:schemeClr val="bg1"/>
                </a:solidFill>
                <a:latin typeface="Lato" panose="020F0502020204030203" pitchFamily="34" charset="0"/>
                <a:ea typeface="Lato" panose="020F0502020204030203" pitchFamily="34" charset="0"/>
                <a:cs typeface="Lato" panose="020F0502020204030203" pitchFamily="34" charset="0"/>
              </a:rPr>
              <a:t>for</a:t>
            </a:r>
            <a:r>
              <a:rPr lang="en-US" sz="2400" i="1" dirty="0">
                <a:solidFill>
                  <a:schemeClr val="bg1"/>
                </a:solidFill>
                <a:latin typeface="Arial Narrow" panose="020B0604020202020204" pitchFamily="34" charset="0"/>
                <a:cs typeface="Arial Narrow" panose="020B0604020202020204" pitchFamily="34" charset="0"/>
              </a:rPr>
              <a:t> </a:t>
            </a:r>
          </a:p>
        </p:txBody>
      </p:sp>
      <p:pic>
        <p:nvPicPr>
          <p:cNvPr id="6" name="Picture 5">
            <a:extLst>
              <a:ext uri="{FF2B5EF4-FFF2-40B4-BE49-F238E27FC236}">
                <a16:creationId xmlns:a16="http://schemas.microsoft.com/office/drawing/2014/main" id="{A67E38DD-BB76-3B41-B7B7-1E3FD6292DF6}"/>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432808" y="553746"/>
            <a:ext cx="4298678" cy="752268"/>
          </a:xfrm>
          <a:prstGeom prst="rect">
            <a:avLst/>
          </a:prstGeom>
          <a:solidFill>
            <a:schemeClr val="bg1"/>
          </a:solidFill>
          <a:ln>
            <a:solidFill>
              <a:schemeClr val="bg1"/>
            </a:solidFill>
          </a:ln>
        </p:spPr>
      </p:pic>
      <p:pic>
        <p:nvPicPr>
          <p:cNvPr id="50" name="Picture 49" descr="A screenshot of a cell phone&#10;&#10;Description automatically generated">
            <a:extLst>
              <a:ext uri="{FF2B5EF4-FFF2-40B4-BE49-F238E27FC236}">
                <a16:creationId xmlns:a16="http://schemas.microsoft.com/office/drawing/2014/main" id="{97B6A68E-B1E4-3545-872C-DA655507430C}"/>
              </a:ext>
            </a:extLst>
          </p:cNvPr>
          <p:cNvPicPr>
            <a:picLocks noChangeAspect="1"/>
          </p:cNvPicPr>
          <p:nvPr/>
        </p:nvPicPr>
        <p:blipFill>
          <a:blip r:embed="rId4"/>
          <a:stretch>
            <a:fillRect/>
          </a:stretch>
        </p:blipFill>
        <p:spPr>
          <a:xfrm>
            <a:off x="2847574" y="4652990"/>
            <a:ext cx="4363252" cy="7914735"/>
          </a:xfrm>
          <a:prstGeom prst="rect">
            <a:avLst/>
          </a:prstGeom>
        </p:spPr>
      </p:pic>
      <p:sp>
        <p:nvSpPr>
          <p:cNvPr id="52" name="TextBox 51">
            <a:extLst>
              <a:ext uri="{FF2B5EF4-FFF2-40B4-BE49-F238E27FC236}">
                <a16:creationId xmlns:a16="http://schemas.microsoft.com/office/drawing/2014/main" id="{E32216F9-63AE-3042-A82B-2A0F91DD0FEB}"/>
              </a:ext>
            </a:extLst>
          </p:cNvPr>
          <p:cNvSpPr txBox="1"/>
          <p:nvPr/>
        </p:nvSpPr>
        <p:spPr>
          <a:xfrm>
            <a:off x="282526" y="11242576"/>
            <a:ext cx="2927834" cy="2123658"/>
          </a:xfrm>
          <a:prstGeom prst="rect">
            <a:avLst/>
          </a:prstGeom>
          <a:noFill/>
        </p:spPr>
        <p:txBody>
          <a:bodyPr wrap="square" rtlCol="0">
            <a:spAutoFit/>
          </a:bodyPr>
          <a:lstStyle/>
          <a:p>
            <a:r>
              <a:rPr lang="en-US" sz="1650" b="1" dirty="0">
                <a:solidFill>
                  <a:srgbClr val="1AB1E0"/>
                </a:solidFill>
                <a:latin typeface="Avenir Book" panose="02000503020000020003" pitchFamily="2" charset="0"/>
                <a:cs typeface="Arial Narrow" panose="020B0604020202020204" pitchFamily="34" charset="0"/>
              </a:rPr>
              <a:t>Share Info with Safety &amp; Security </a:t>
            </a:r>
          </a:p>
          <a:p>
            <a:r>
              <a:rPr lang="en-US" sz="1650" dirty="0">
                <a:latin typeface="Avenir Book" panose="02000503020000020003" pitchFamily="2" charset="0"/>
                <a:cs typeface="Arial Narrow" panose="020B0604020202020204" pitchFamily="34" charset="0"/>
              </a:rPr>
              <a:t>Share any safety concerns with your school’s public safety officials. Even while away from campus, you can submit text, files, or video, anonymously if desired.</a:t>
            </a:r>
          </a:p>
        </p:txBody>
      </p:sp>
      <p:grpSp>
        <p:nvGrpSpPr>
          <p:cNvPr id="53" name="Group 52">
            <a:extLst>
              <a:ext uri="{FF2B5EF4-FFF2-40B4-BE49-F238E27FC236}">
                <a16:creationId xmlns:a16="http://schemas.microsoft.com/office/drawing/2014/main" id="{384D1965-163B-0D46-B9AA-9A2886ACC066}"/>
              </a:ext>
            </a:extLst>
          </p:cNvPr>
          <p:cNvGrpSpPr/>
          <p:nvPr/>
        </p:nvGrpSpPr>
        <p:grpSpPr>
          <a:xfrm rot="16200000">
            <a:off x="3610806" y="11185258"/>
            <a:ext cx="994656" cy="2027858"/>
            <a:chOff x="2328872" y="3577483"/>
            <a:chExt cx="723386" cy="1423839"/>
          </a:xfrm>
        </p:grpSpPr>
        <p:sp>
          <p:nvSpPr>
            <p:cNvPr id="54" name="Oval 53">
              <a:extLst>
                <a:ext uri="{FF2B5EF4-FFF2-40B4-BE49-F238E27FC236}">
                  <a16:creationId xmlns:a16="http://schemas.microsoft.com/office/drawing/2014/main" id="{135A6FB4-E8ED-D64C-B170-71F727D779D5}"/>
                </a:ext>
              </a:extLst>
            </p:cNvPr>
            <p:cNvSpPr/>
            <p:nvPr/>
          </p:nvSpPr>
          <p:spPr>
            <a:xfrm>
              <a:off x="2946322" y="4895386"/>
              <a:ext cx="105936" cy="1059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75"/>
            </a:p>
          </p:txBody>
        </p:sp>
        <p:cxnSp>
          <p:nvCxnSpPr>
            <p:cNvPr id="55" name="Straight Arrow Connector 54">
              <a:extLst>
                <a:ext uri="{FF2B5EF4-FFF2-40B4-BE49-F238E27FC236}">
                  <a16:creationId xmlns:a16="http://schemas.microsoft.com/office/drawing/2014/main" id="{BB1689F9-0BA7-AA4F-BF96-B11F6EEDD3FF}"/>
                </a:ext>
              </a:extLst>
            </p:cNvPr>
            <p:cNvCxnSpPr>
              <a:cxnSpLocks/>
            </p:cNvCxnSpPr>
            <p:nvPr/>
          </p:nvCxnSpPr>
          <p:spPr>
            <a:xfrm rot="5400000" flipH="1">
              <a:off x="1990509" y="3915846"/>
              <a:ext cx="1345055" cy="668329"/>
            </a:xfrm>
            <a:prstGeom prst="straightConnector1">
              <a:avLst/>
            </a:prstGeom>
            <a:ln w="25400">
              <a:solidFill>
                <a:srgbClr val="1AB1E0"/>
              </a:solidFill>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58" name="Straight Arrow Connector 57">
            <a:extLst>
              <a:ext uri="{FF2B5EF4-FFF2-40B4-BE49-F238E27FC236}">
                <a16:creationId xmlns:a16="http://schemas.microsoft.com/office/drawing/2014/main" id="{F80B41EC-C8FD-6C45-A51C-8D1A1318A3C5}"/>
              </a:ext>
            </a:extLst>
          </p:cNvPr>
          <p:cNvCxnSpPr>
            <a:cxnSpLocks/>
          </p:cNvCxnSpPr>
          <p:nvPr/>
        </p:nvCxnSpPr>
        <p:spPr>
          <a:xfrm flipH="1" flipV="1">
            <a:off x="2739545" y="9428612"/>
            <a:ext cx="875196" cy="610770"/>
          </a:xfrm>
          <a:prstGeom prst="straightConnector1">
            <a:avLst/>
          </a:prstGeom>
          <a:ln w="25400">
            <a:solidFill>
              <a:srgbClr val="FAC907"/>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5E87DE97-2607-7E4A-8A88-18B2CFC7766D}"/>
              </a:ext>
            </a:extLst>
          </p:cNvPr>
          <p:cNvSpPr txBox="1"/>
          <p:nvPr/>
        </p:nvSpPr>
        <p:spPr>
          <a:xfrm>
            <a:off x="232413" y="7152439"/>
            <a:ext cx="2714052" cy="3901068"/>
          </a:xfrm>
          <a:prstGeom prst="rect">
            <a:avLst/>
          </a:prstGeom>
          <a:noFill/>
        </p:spPr>
        <p:txBody>
          <a:bodyPr wrap="square" rtlCol="0">
            <a:spAutoFit/>
          </a:bodyPr>
          <a:lstStyle/>
          <a:p>
            <a:r>
              <a:rPr lang="en-US" sz="1650" b="1" dirty="0">
                <a:solidFill>
                  <a:srgbClr val="FAC907"/>
                </a:solidFill>
                <a:latin typeface="Avenir Book" panose="02000503020000020003" pitchFamily="2" charset="0"/>
                <a:cs typeface="Arial Narrow" panose="020B0604020202020204" pitchFamily="34" charset="0"/>
              </a:rPr>
              <a:t>Access Information and Emergency Procedures</a:t>
            </a:r>
          </a:p>
          <a:p>
            <a:r>
              <a:rPr lang="en-US" sz="1650" dirty="0">
                <a:latin typeface="Avenir Book" panose="02000503020000020003" pitchFamily="2" charset="0"/>
                <a:cs typeface="Arial Narrow" panose="020B0604020202020204" pitchFamily="34" charset="0"/>
              </a:rPr>
              <a:t>Easily access important information, emergency procedures, and local resources, as well as your school’s Safety Map. For students who remained on campus or faculty and students that live off campus, use this feature to see all nearby safety locations like police stations or hospitals.</a:t>
            </a:r>
          </a:p>
          <a:p>
            <a:endParaRPr lang="en-US" sz="1650" dirty="0">
              <a:latin typeface="Avenir Book" panose="02000503020000020003" pitchFamily="2" charset="0"/>
              <a:cs typeface="Arial Narrow" panose="020B0604020202020204" pitchFamily="34" charset="0"/>
            </a:endParaRPr>
          </a:p>
        </p:txBody>
      </p:sp>
      <p:sp>
        <p:nvSpPr>
          <p:cNvPr id="61" name="TextBox 60">
            <a:extLst>
              <a:ext uri="{FF2B5EF4-FFF2-40B4-BE49-F238E27FC236}">
                <a16:creationId xmlns:a16="http://schemas.microsoft.com/office/drawing/2014/main" id="{8A0F50F1-84C5-0F4A-90B5-1610A012FB8A}"/>
              </a:ext>
            </a:extLst>
          </p:cNvPr>
          <p:cNvSpPr txBox="1"/>
          <p:nvPr/>
        </p:nvSpPr>
        <p:spPr>
          <a:xfrm>
            <a:off x="7318855" y="8012487"/>
            <a:ext cx="2584451" cy="2123658"/>
          </a:xfrm>
          <a:prstGeom prst="rect">
            <a:avLst/>
          </a:prstGeom>
          <a:noFill/>
        </p:spPr>
        <p:txBody>
          <a:bodyPr wrap="square" rtlCol="0">
            <a:spAutoFit/>
          </a:bodyPr>
          <a:lstStyle/>
          <a:p>
            <a:pPr algn="r"/>
            <a:r>
              <a:rPr lang="en-US" sz="1650" b="1" dirty="0">
                <a:solidFill>
                  <a:srgbClr val="F26765"/>
                </a:solidFill>
                <a:latin typeface="Avenir Book" panose="02000503020000020003" pitchFamily="2" charset="0"/>
                <a:cs typeface="Arial Narrow" panose="020B0604020202020204" pitchFamily="34" charset="0"/>
              </a:rPr>
              <a:t>Request Help</a:t>
            </a:r>
          </a:p>
          <a:p>
            <a:pPr algn="r"/>
            <a:r>
              <a:rPr lang="en-US" sz="1650" dirty="0">
                <a:latin typeface="Avenir Book" panose="02000503020000020003" pitchFamily="2" charset="0"/>
                <a:cs typeface="Arial Narrow" panose="020B0604020202020204" pitchFamily="34" charset="0"/>
              </a:rPr>
              <a:t>Emergencies can happen anywhere at any time. Request help in an emergency and access the emergency numbers specific to your school. </a:t>
            </a:r>
          </a:p>
          <a:p>
            <a:pPr algn="r"/>
            <a:endParaRPr lang="en-US" sz="1650" dirty="0">
              <a:latin typeface="Avenir Book" panose="02000503020000020003" pitchFamily="2" charset="0"/>
              <a:cs typeface="Arial Narrow" panose="020B0604020202020204" pitchFamily="34" charset="0"/>
            </a:endParaRPr>
          </a:p>
        </p:txBody>
      </p:sp>
      <p:grpSp>
        <p:nvGrpSpPr>
          <p:cNvPr id="62" name="Group 61">
            <a:extLst>
              <a:ext uri="{FF2B5EF4-FFF2-40B4-BE49-F238E27FC236}">
                <a16:creationId xmlns:a16="http://schemas.microsoft.com/office/drawing/2014/main" id="{CDBB0C28-E76E-BF48-9CF8-05C2ED05A1D6}"/>
              </a:ext>
            </a:extLst>
          </p:cNvPr>
          <p:cNvGrpSpPr/>
          <p:nvPr/>
        </p:nvGrpSpPr>
        <p:grpSpPr>
          <a:xfrm flipH="1">
            <a:off x="5510786" y="8889534"/>
            <a:ext cx="2055467" cy="145662"/>
            <a:chOff x="2008061" y="6640552"/>
            <a:chExt cx="1494885" cy="105936"/>
          </a:xfrm>
        </p:grpSpPr>
        <p:sp>
          <p:nvSpPr>
            <p:cNvPr id="64" name="Oval 63">
              <a:extLst>
                <a:ext uri="{FF2B5EF4-FFF2-40B4-BE49-F238E27FC236}">
                  <a16:creationId xmlns:a16="http://schemas.microsoft.com/office/drawing/2014/main" id="{3B43E094-BAC2-3D4E-B133-266DF43A2B45}"/>
                </a:ext>
              </a:extLst>
            </p:cNvPr>
            <p:cNvSpPr/>
            <p:nvPr/>
          </p:nvSpPr>
          <p:spPr>
            <a:xfrm>
              <a:off x="2946321" y="6640552"/>
              <a:ext cx="105936" cy="1059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75"/>
            </a:p>
          </p:txBody>
        </p:sp>
        <p:cxnSp>
          <p:nvCxnSpPr>
            <p:cNvPr id="65" name="Straight Arrow Connector 64">
              <a:extLst>
                <a:ext uri="{FF2B5EF4-FFF2-40B4-BE49-F238E27FC236}">
                  <a16:creationId xmlns:a16="http://schemas.microsoft.com/office/drawing/2014/main" id="{5CBFD601-EF62-F543-A963-AFD07F653BC5}"/>
                </a:ext>
              </a:extLst>
            </p:cNvPr>
            <p:cNvCxnSpPr>
              <a:cxnSpLocks/>
            </p:cNvCxnSpPr>
            <p:nvPr/>
          </p:nvCxnSpPr>
          <p:spPr>
            <a:xfrm flipH="1">
              <a:off x="2008061" y="6692352"/>
              <a:ext cx="1494885" cy="0"/>
            </a:xfrm>
            <a:prstGeom prst="straightConnector1">
              <a:avLst/>
            </a:prstGeom>
            <a:ln w="25400">
              <a:solidFill>
                <a:srgbClr val="F26765"/>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66" name="TextBox 65">
            <a:extLst>
              <a:ext uri="{FF2B5EF4-FFF2-40B4-BE49-F238E27FC236}">
                <a16:creationId xmlns:a16="http://schemas.microsoft.com/office/drawing/2014/main" id="{B066F3A8-352B-E747-A718-B27D853F6DA9}"/>
              </a:ext>
            </a:extLst>
          </p:cNvPr>
          <p:cNvSpPr txBox="1"/>
          <p:nvPr/>
        </p:nvSpPr>
        <p:spPr>
          <a:xfrm>
            <a:off x="7111936" y="10966811"/>
            <a:ext cx="2789465" cy="2123658"/>
          </a:xfrm>
          <a:prstGeom prst="rect">
            <a:avLst/>
          </a:prstGeom>
          <a:noFill/>
        </p:spPr>
        <p:txBody>
          <a:bodyPr wrap="square" rtlCol="0">
            <a:spAutoFit/>
          </a:bodyPr>
          <a:lstStyle/>
          <a:p>
            <a:pPr algn="r"/>
            <a:r>
              <a:rPr lang="en-US" sz="1650" b="1" dirty="0">
                <a:solidFill>
                  <a:srgbClr val="002060"/>
                </a:solidFill>
                <a:latin typeface="Avenir Book" panose="02000503020000020003" pitchFamily="2" charset="0"/>
                <a:cs typeface="Arial Narrow" panose="020B0604020202020204" pitchFamily="34" charset="0"/>
              </a:rPr>
              <a:t>SafeWalk</a:t>
            </a:r>
          </a:p>
          <a:p>
            <a:pPr algn="r"/>
            <a:r>
              <a:rPr lang="en-US" sz="1650" dirty="0" err="1">
                <a:latin typeface="Avenir Book" panose="02000503020000020003" pitchFamily="2" charset="0"/>
                <a:cs typeface="Arial Narrow" panose="020B0604020202020204" pitchFamily="34" charset="0"/>
              </a:rPr>
              <a:t>SafeWalk</a:t>
            </a:r>
            <a:r>
              <a:rPr lang="en-US" sz="1650" dirty="0">
                <a:latin typeface="Avenir Book" panose="02000503020000020003" pitchFamily="2" charset="0"/>
                <a:cs typeface="Arial Narrow" panose="020B0604020202020204" pitchFamily="34" charset="0"/>
              </a:rPr>
              <a:t> will alert your contacts (friends or family) if you do not arrive safely while walking or driving. You can even let them watch you commute in real time via GPS.</a:t>
            </a:r>
          </a:p>
        </p:txBody>
      </p:sp>
      <p:grpSp>
        <p:nvGrpSpPr>
          <p:cNvPr id="67" name="Group 66">
            <a:extLst>
              <a:ext uri="{FF2B5EF4-FFF2-40B4-BE49-F238E27FC236}">
                <a16:creationId xmlns:a16="http://schemas.microsoft.com/office/drawing/2014/main" id="{3E916FAD-04D9-0240-AFF4-A2B6C4479BD1}"/>
              </a:ext>
            </a:extLst>
          </p:cNvPr>
          <p:cNvGrpSpPr/>
          <p:nvPr/>
        </p:nvGrpSpPr>
        <p:grpSpPr>
          <a:xfrm>
            <a:off x="6292970" y="11053507"/>
            <a:ext cx="2167612" cy="145662"/>
            <a:chOff x="4670504" y="4895386"/>
            <a:chExt cx="1576445" cy="105936"/>
          </a:xfrm>
        </p:grpSpPr>
        <p:sp>
          <p:nvSpPr>
            <p:cNvPr id="68" name="Oval 67">
              <a:extLst>
                <a:ext uri="{FF2B5EF4-FFF2-40B4-BE49-F238E27FC236}">
                  <a16:creationId xmlns:a16="http://schemas.microsoft.com/office/drawing/2014/main" id="{DF1F6115-97EE-DA4E-A513-999B96D84505}"/>
                </a:ext>
              </a:extLst>
            </p:cNvPr>
            <p:cNvSpPr/>
            <p:nvPr/>
          </p:nvSpPr>
          <p:spPr>
            <a:xfrm>
              <a:off x="4670504" y="4895386"/>
              <a:ext cx="105936" cy="1059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75"/>
            </a:p>
          </p:txBody>
        </p:sp>
        <p:cxnSp>
          <p:nvCxnSpPr>
            <p:cNvPr id="69" name="Straight Arrow Connector 68">
              <a:extLst>
                <a:ext uri="{FF2B5EF4-FFF2-40B4-BE49-F238E27FC236}">
                  <a16:creationId xmlns:a16="http://schemas.microsoft.com/office/drawing/2014/main" id="{5AF3C09D-C931-B84A-A971-ACFE213B6207}"/>
                </a:ext>
              </a:extLst>
            </p:cNvPr>
            <p:cNvCxnSpPr>
              <a:cxnSpLocks/>
            </p:cNvCxnSpPr>
            <p:nvPr/>
          </p:nvCxnSpPr>
          <p:spPr>
            <a:xfrm flipH="1">
              <a:off x="4724402" y="4948219"/>
              <a:ext cx="1522547" cy="0"/>
            </a:xfrm>
            <a:prstGeom prst="straightConnector1">
              <a:avLst/>
            </a:prstGeom>
            <a:ln w="25400">
              <a:solidFill>
                <a:srgbClr val="002060"/>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70" name="TextBox 69">
            <a:extLst>
              <a:ext uri="{FF2B5EF4-FFF2-40B4-BE49-F238E27FC236}">
                <a16:creationId xmlns:a16="http://schemas.microsoft.com/office/drawing/2014/main" id="{C1E8D1C3-6371-0249-A1E2-4A8459939A69}"/>
              </a:ext>
            </a:extLst>
          </p:cNvPr>
          <p:cNvSpPr txBox="1"/>
          <p:nvPr/>
        </p:nvSpPr>
        <p:spPr>
          <a:xfrm>
            <a:off x="282526" y="5341395"/>
            <a:ext cx="2714052" cy="1361911"/>
          </a:xfrm>
          <a:prstGeom prst="rect">
            <a:avLst/>
          </a:prstGeom>
          <a:noFill/>
        </p:spPr>
        <p:txBody>
          <a:bodyPr wrap="square" rtlCol="0">
            <a:spAutoFit/>
          </a:bodyPr>
          <a:lstStyle/>
          <a:p>
            <a:r>
              <a:rPr lang="en-US" sz="1650" b="1" dirty="0">
                <a:solidFill>
                  <a:srgbClr val="007CAB"/>
                </a:solidFill>
                <a:latin typeface="Avenir Book" panose="02000503020000020003" pitchFamily="2" charset="0"/>
                <a:cs typeface="Arial Narrow" panose="020B0604020202020204" pitchFamily="34" charset="0"/>
              </a:rPr>
              <a:t>Get Instant Updates</a:t>
            </a:r>
          </a:p>
          <a:p>
            <a:r>
              <a:rPr lang="en-US" sz="1650" dirty="0">
                <a:latin typeface="Avenir Book" panose="02000503020000020003" pitchFamily="2" charset="0"/>
                <a:cs typeface="Arial Narrow" panose="020B0604020202020204" pitchFamily="34" charset="0"/>
              </a:rPr>
              <a:t>Stay informed by reading any broadcast messages sent to you by your school.</a:t>
            </a:r>
          </a:p>
          <a:p>
            <a:endParaRPr lang="en-US" sz="1650" dirty="0">
              <a:latin typeface="Avenir Book" panose="02000503020000020003" pitchFamily="2" charset="0"/>
              <a:cs typeface="Arial Narrow" panose="020B0604020202020204" pitchFamily="34" charset="0"/>
            </a:endParaRPr>
          </a:p>
        </p:txBody>
      </p:sp>
      <p:grpSp>
        <p:nvGrpSpPr>
          <p:cNvPr id="71" name="Group 70">
            <a:extLst>
              <a:ext uri="{FF2B5EF4-FFF2-40B4-BE49-F238E27FC236}">
                <a16:creationId xmlns:a16="http://schemas.microsoft.com/office/drawing/2014/main" id="{DE13A178-EA57-3040-A741-70CF88160CFF}"/>
              </a:ext>
            </a:extLst>
          </p:cNvPr>
          <p:cNvGrpSpPr/>
          <p:nvPr/>
        </p:nvGrpSpPr>
        <p:grpSpPr>
          <a:xfrm flipH="1">
            <a:off x="2029656" y="6512454"/>
            <a:ext cx="2231104" cy="150876"/>
            <a:chOff x="4967783" y="6935622"/>
            <a:chExt cx="1622621" cy="105936"/>
          </a:xfrm>
        </p:grpSpPr>
        <p:sp>
          <p:nvSpPr>
            <p:cNvPr id="72" name="Oval 71">
              <a:extLst>
                <a:ext uri="{FF2B5EF4-FFF2-40B4-BE49-F238E27FC236}">
                  <a16:creationId xmlns:a16="http://schemas.microsoft.com/office/drawing/2014/main" id="{82571D0C-97F1-804D-9C32-671D3EB72B9A}"/>
                </a:ext>
              </a:extLst>
            </p:cNvPr>
            <p:cNvSpPr/>
            <p:nvPr/>
          </p:nvSpPr>
          <p:spPr>
            <a:xfrm>
              <a:off x="4967783" y="6935622"/>
              <a:ext cx="105936" cy="1059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75"/>
            </a:p>
          </p:txBody>
        </p:sp>
        <p:cxnSp>
          <p:nvCxnSpPr>
            <p:cNvPr id="73" name="Straight Arrow Connector 72">
              <a:extLst>
                <a:ext uri="{FF2B5EF4-FFF2-40B4-BE49-F238E27FC236}">
                  <a16:creationId xmlns:a16="http://schemas.microsoft.com/office/drawing/2014/main" id="{664B3EFA-3DCA-1149-9168-7F155087EE68}"/>
                </a:ext>
              </a:extLst>
            </p:cNvPr>
            <p:cNvCxnSpPr>
              <a:cxnSpLocks/>
            </p:cNvCxnSpPr>
            <p:nvPr/>
          </p:nvCxnSpPr>
          <p:spPr>
            <a:xfrm flipH="1">
              <a:off x="5021681" y="6987422"/>
              <a:ext cx="1568723" cy="0"/>
            </a:xfrm>
            <a:prstGeom prst="straightConnector1">
              <a:avLst/>
            </a:prstGeom>
            <a:ln w="25400">
              <a:solidFill>
                <a:srgbClr val="007CAB"/>
              </a:solidFill>
              <a:headEnd type="oval"/>
              <a:tailEnd type="oval"/>
            </a:ln>
          </p:spPr>
          <p:style>
            <a:lnRef idx="1">
              <a:schemeClr val="accent1"/>
            </a:lnRef>
            <a:fillRef idx="0">
              <a:schemeClr val="accent1"/>
            </a:fillRef>
            <a:effectRef idx="0">
              <a:schemeClr val="accent1"/>
            </a:effectRef>
            <a:fontRef idx="minor">
              <a:schemeClr val="tx1"/>
            </a:fontRef>
          </p:style>
        </p:cxnSp>
      </p:grpSp>
      <p:pic>
        <p:nvPicPr>
          <p:cNvPr id="74" name="Picture 73">
            <a:extLst>
              <a:ext uri="{FF2B5EF4-FFF2-40B4-BE49-F238E27FC236}">
                <a16:creationId xmlns:a16="http://schemas.microsoft.com/office/drawing/2014/main" id="{9FBEC626-FDE5-4043-8D71-54D8D45498B3}"/>
              </a:ext>
            </a:extLst>
          </p:cNvPr>
          <p:cNvPicPr>
            <a:picLocks noChangeAspect="1"/>
          </p:cNvPicPr>
          <p:nvPr/>
        </p:nvPicPr>
        <p:blipFill>
          <a:blip r:embed="rId5"/>
          <a:stretch>
            <a:fillRect/>
          </a:stretch>
        </p:blipFill>
        <p:spPr>
          <a:xfrm>
            <a:off x="282526" y="13526561"/>
            <a:ext cx="2706688" cy="1047750"/>
          </a:xfrm>
          <a:prstGeom prst="rect">
            <a:avLst/>
          </a:prstGeom>
        </p:spPr>
      </p:pic>
      <p:pic>
        <p:nvPicPr>
          <p:cNvPr id="75" name="Picture 74">
            <a:extLst>
              <a:ext uri="{FF2B5EF4-FFF2-40B4-BE49-F238E27FC236}">
                <a16:creationId xmlns:a16="http://schemas.microsoft.com/office/drawing/2014/main" id="{AD175A0B-CA5D-C448-B7A6-184B1F21B579}"/>
              </a:ext>
            </a:extLst>
          </p:cNvPr>
          <p:cNvPicPr>
            <a:picLocks noChangeAspect="1"/>
          </p:cNvPicPr>
          <p:nvPr/>
        </p:nvPicPr>
        <p:blipFill>
          <a:blip r:embed="rId6"/>
          <a:stretch>
            <a:fillRect/>
          </a:stretch>
        </p:blipFill>
        <p:spPr>
          <a:xfrm>
            <a:off x="448010" y="14592588"/>
            <a:ext cx="2375721" cy="703918"/>
          </a:xfrm>
          <a:prstGeom prst="rect">
            <a:avLst/>
          </a:prstGeom>
        </p:spPr>
      </p:pic>
      <p:pic>
        <p:nvPicPr>
          <p:cNvPr id="76" name="Picture 75">
            <a:extLst>
              <a:ext uri="{FF2B5EF4-FFF2-40B4-BE49-F238E27FC236}">
                <a16:creationId xmlns:a16="http://schemas.microsoft.com/office/drawing/2014/main" id="{66EE3628-F29A-E74A-8BD1-AA9FC639FA0F}"/>
              </a:ext>
            </a:extLst>
          </p:cNvPr>
          <p:cNvPicPr>
            <a:picLocks noChangeAspect="1"/>
          </p:cNvPicPr>
          <p:nvPr/>
        </p:nvPicPr>
        <p:blipFill>
          <a:blip r:embed="rId7"/>
          <a:stretch>
            <a:fillRect/>
          </a:stretch>
        </p:blipFill>
        <p:spPr>
          <a:xfrm>
            <a:off x="3130884" y="13686380"/>
            <a:ext cx="1588994" cy="1588994"/>
          </a:xfrm>
          <a:prstGeom prst="rect">
            <a:avLst/>
          </a:prstGeom>
        </p:spPr>
      </p:pic>
      <p:sp>
        <p:nvSpPr>
          <p:cNvPr id="77" name="TextBox 76">
            <a:extLst>
              <a:ext uri="{FF2B5EF4-FFF2-40B4-BE49-F238E27FC236}">
                <a16:creationId xmlns:a16="http://schemas.microsoft.com/office/drawing/2014/main" id="{89E62764-AABE-004E-87A7-D5A9C5C3C93F}"/>
              </a:ext>
            </a:extLst>
          </p:cNvPr>
          <p:cNvSpPr txBox="1"/>
          <p:nvPr/>
        </p:nvSpPr>
        <p:spPr>
          <a:xfrm>
            <a:off x="6947083" y="5430211"/>
            <a:ext cx="2956223" cy="1107996"/>
          </a:xfrm>
          <a:prstGeom prst="rect">
            <a:avLst/>
          </a:prstGeom>
          <a:noFill/>
        </p:spPr>
        <p:txBody>
          <a:bodyPr wrap="square" rtlCol="0">
            <a:spAutoFit/>
          </a:bodyPr>
          <a:lstStyle/>
          <a:p>
            <a:pPr algn="r"/>
            <a:r>
              <a:rPr lang="en-US" sz="1650" b="1" dirty="0">
                <a:solidFill>
                  <a:srgbClr val="69768B"/>
                </a:solidFill>
                <a:latin typeface="Avenir Book" panose="02000503020000020003" pitchFamily="2" charset="0"/>
                <a:cs typeface="Arial Narrow" panose="020B0604020202020204" pitchFamily="34" charset="0"/>
              </a:rPr>
              <a:t>Settings</a:t>
            </a:r>
          </a:p>
          <a:p>
            <a:pPr algn="r"/>
            <a:r>
              <a:rPr lang="en-US" sz="1650" dirty="0">
                <a:latin typeface="Avenir Book" panose="02000503020000020003" pitchFamily="2" charset="0"/>
                <a:cs typeface="Arial Narrow" panose="020B0604020202020204" pitchFamily="34" charset="0"/>
              </a:rPr>
              <a:t>Access profile settings, manage your organizations, and get app help.</a:t>
            </a:r>
          </a:p>
        </p:txBody>
      </p:sp>
      <p:cxnSp>
        <p:nvCxnSpPr>
          <p:cNvPr id="78" name="Straight Arrow Connector 77">
            <a:extLst>
              <a:ext uri="{FF2B5EF4-FFF2-40B4-BE49-F238E27FC236}">
                <a16:creationId xmlns:a16="http://schemas.microsoft.com/office/drawing/2014/main" id="{E63F83FC-43DA-8047-9960-1190392FD110}"/>
              </a:ext>
            </a:extLst>
          </p:cNvPr>
          <p:cNvCxnSpPr>
            <a:cxnSpLocks/>
          </p:cNvCxnSpPr>
          <p:nvPr/>
        </p:nvCxnSpPr>
        <p:spPr>
          <a:xfrm flipH="1">
            <a:off x="6517215" y="5579474"/>
            <a:ext cx="2148191" cy="0"/>
          </a:xfrm>
          <a:prstGeom prst="straightConnector1">
            <a:avLst/>
          </a:prstGeom>
          <a:ln w="25400">
            <a:solidFill>
              <a:srgbClr val="69768B"/>
            </a:solidFill>
            <a:headEnd type="oval"/>
            <a:tailEnd type="oval"/>
          </a:ln>
        </p:spPr>
        <p:style>
          <a:lnRef idx="1">
            <a:schemeClr val="accent1"/>
          </a:lnRef>
          <a:fillRef idx="0">
            <a:schemeClr val="accent1"/>
          </a:fillRef>
          <a:effectRef idx="0">
            <a:schemeClr val="accent1"/>
          </a:effectRef>
          <a:fontRef idx="minor">
            <a:schemeClr val="tx1"/>
          </a:fontRef>
        </p:style>
      </p:cxnSp>
      <p:pic>
        <p:nvPicPr>
          <p:cNvPr id="9" name="Picture 8" descr="Graphical user interface, application&#10;&#10;Description automatically generated">
            <a:extLst>
              <a:ext uri="{FF2B5EF4-FFF2-40B4-BE49-F238E27FC236}">
                <a16:creationId xmlns:a16="http://schemas.microsoft.com/office/drawing/2014/main" id="{25A3F222-B26C-254B-A30D-0CA05F00CFB7}"/>
              </a:ext>
            </a:extLst>
          </p:cNvPr>
          <p:cNvPicPr>
            <a:picLocks noChangeAspect="1"/>
          </p:cNvPicPr>
          <p:nvPr/>
        </p:nvPicPr>
        <p:blipFill>
          <a:blip r:embed="rId8"/>
          <a:stretch>
            <a:fillRect/>
          </a:stretch>
        </p:blipFill>
        <p:spPr>
          <a:xfrm>
            <a:off x="326914" y="185010"/>
            <a:ext cx="2525050" cy="1404064"/>
          </a:xfrm>
          <a:prstGeom prst="rect">
            <a:avLst/>
          </a:prstGeom>
        </p:spPr>
      </p:pic>
    </p:spTree>
    <p:extLst>
      <p:ext uri="{BB962C8B-B14F-4D97-AF65-F5344CB8AC3E}">
        <p14:creationId xmlns:p14="http://schemas.microsoft.com/office/powerpoint/2010/main" val="802009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5150</TotalTime>
  <Words>495</Words>
  <Application>Microsoft Macintosh PowerPoint</Application>
  <PresentationFormat>Custom</PresentationFormat>
  <Paragraphs>48</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Arial Narrow</vt:lpstr>
      <vt:lpstr>Avenir Book</vt:lpstr>
      <vt:lpstr>Calibri</vt:lpstr>
      <vt:lpstr>Calibri Light</vt:lpstr>
      <vt:lpstr>Lato</vt:lpstr>
      <vt:lpstr>Office Theme</vt:lpstr>
      <vt:lpstr>PowerPoint Presentation</vt:lpstr>
      <vt:lpstr>How to Use LiveSafe   LiveSafe, a free resource for your community, allows you to easily access safety resources and report concerns. Whether you are are taking classes from home or in person, LiveSafe is here to keep you safe.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Alexandra Brunjes</cp:lastModifiedBy>
  <cp:revision>134</cp:revision>
  <dcterms:created xsi:type="dcterms:W3CDTF">2018-11-12T13:41:12Z</dcterms:created>
  <dcterms:modified xsi:type="dcterms:W3CDTF">2021-05-21T16:14:56Z</dcterms:modified>
</cp:coreProperties>
</file>