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70" r:id="rId2"/>
    <p:sldId id="258" r:id="rId3"/>
    <p:sldId id="271" r:id="rId4"/>
  </p:sldIdLst>
  <p:sldSz cx="7315200" cy="9875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7"/>
    <p:restoredTop sz="86122"/>
  </p:normalViewPr>
  <p:slideViewPr>
    <p:cSldViewPr snapToGrid="0" snapToObjects="1">
      <p:cViewPr varScale="1">
        <p:scale>
          <a:sx n="73" d="100"/>
          <a:sy n="73" d="100"/>
        </p:scale>
        <p:origin x="2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99BF-48BD-D04C-830B-CC39F27BDF4B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1143000"/>
            <a:ext cx="2286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2BF81-C391-4D41-9ED1-FD3772D7F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7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UPDATE PHONE SCREEN: </a:t>
            </a:r>
            <a:r>
              <a:rPr lang="en-US" dirty="0"/>
              <a:t>This is using an iPhone X for the base. Make sure you are replacing the app image with a screenshot taken from an iPhone X.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Right-click the iPhone X frame. Hover over “Send to Back” and select </a:t>
            </a:r>
            <a:r>
              <a:rPr lang="en-US" b="1" dirty="0"/>
              <a:t>“Send Backward”</a:t>
            </a:r>
            <a:r>
              <a:rPr lang="en-US" dirty="0"/>
              <a:t>. This will layer the app image above the phone frame so that you can easily select it and replace it with the updated image.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Right-click the app image. Select “Change Picture”.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Locate the screenshot you have already taken of the organization you are creating the launch kit for. Select it.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Right-click the updated screenshot you just dropped in. Hover over “Send to Back” and select </a:t>
            </a:r>
            <a:r>
              <a:rPr lang="en-US" b="1" dirty="0"/>
              <a:t>“Send Backward”. </a:t>
            </a:r>
            <a:r>
              <a:rPr lang="en-US" dirty="0"/>
              <a:t>This will layer the phone frame back on top of the app image.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2BF81-C391-4D41-9ED1-FD3772D7F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UPDATE PHONE SCREEN: </a:t>
            </a:r>
            <a:r>
              <a:rPr lang="en-US" dirty="0"/>
              <a:t>This is using an iPhone X for the base. Make sure you are replacing the app image with a screenshot taken from an iPhone X.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Right-click the iPhone X frame. Hover over “Send to Back” and select </a:t>
            </a:r>
            <a:r>
              <a:rPr lang="en-US" b="1" dirty="0"/>
              <a:t>“Send Backward”</a:t>
            </a:r>
            <a:r>
              <a:rPr lang="en-US" dirty="0"/>
              <a:t>. This will layer the app image above the phone frame so that you can easily select it and replace it with the updated image.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Right-click the app image. Select “Change Picture”.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Locate the screenshot you have already taken of the organization you are creating the launch kit for. Select it.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Right-click the updated screenshot you just dropped in. Hover over “Send to Back” and select </a:t>
            </a:r>
            <a:r>
              <a:rPr lang="en-US" b="1" dirty="0"/>
              <a:t>“Send Backward”. </a:t>
            </a:r>
            <a:r>
              <a:rPr lang="en-US" dirty="0"/>
              <a:t>This will layer the phone frame back on top of the app image.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UPDATE QR CODE: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There are tons of options online for creating QR codes. One example is https://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www.qr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-code-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generator.com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indent="0">
              <a:buFont typeface="+mj-lt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Right-click the QR code. Select “Change Picture”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Locate the QR code you have generated for the organization you are creating a launch kit for. Select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2BF81-C391-4D41-9ED1-FD3772D7F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16255"/>
            <a:ext cx="6217920" cy="34382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87102"/>
            <a:ext cx="5486400" cy="238437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25797"/>
            <a:ext cx="1577340" cy="83693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25797"/>
            <a:ext cx="4640580" cy="83693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4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462104"/>
            <a:ext cx="6309360" cy="410807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609042"/>
            <a:ext cx="6309360" cy="216033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28985"/>
            <a:ext cx="3108960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28985"/>
            <a:ext cx="3108960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6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25799"/>
            <a:ext cx="6309360" cy="1908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20953"/>
            <a:ext cx="3094672" cy="1186471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07424"/>
            <a:ext cx="3094672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20953"/>
            <a:ext cx="3109913" cy="1186471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07424"/>
            <a:ext cx="3109913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58389"/>
            <a:ext cx="2359342" cy="2304362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21940"/>
            <a:ext cx="3703320" cy="7018246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962752"/>
            <a:ext cx="2359342" cy="548886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58389"/>
            <a:ext cx="2359342" cy="2304362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21940"/>
            <a:ext cx="3703320" cy="7018246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962752"/>
            <a:ext cx="2359342" cy="5488863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3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25799"/>
            <a:ext cx="6309360" cy="190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628985"/>
            <a:ext cx="6309360" cy="626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153441"/>
            <a:ext cx="164592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830A-4EA5-5744-A632-9A1191041846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153441"/>
            <a:ext cx="246888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153441"/>
            <a:ext cx="164592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195D-2CF4-8C40-A407-E7C96194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8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Document 1">
            <a:extLst>
              <a:ext uri="{FF2B5EF4-FFF2-40B4-BE49-F238E27FC236}">
                <a16:creationId xmlns:a16="http://schemas.microsoft.com/office/drawing/2014/main" id="{765E1D0F-C708-DF43-BE19-FA8E738EE3C5}"/>
              </a:ext>
            </a:extLst>
          </p:cNvPr>
          <p:cNvSpPr/>
          <p:nvPr/>
        </p:nvSpPr>
        <p:spPr>
          <a:xfrm flipH="1">
            <a:off x="0" y="2"/>
            <a:ext cx="7315200" cy="2725840"/>
          </a:xfrm>
          <a:prstGeom prst="flowChartDocumen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40982B-4252-834B-A2AB-852C4A7D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963" y="2175856"/>
            <a:ext cx="3173274" cy="5756171"/>
          </a:xfrm>
          <a:prstGeom prst="rect">
            <a:avLst/>
          </a:prstGeom>
        </p:spPr>
      </p:pic>
      <p:pic>
        <p:nvPicPr>
          <p:cNvPr id="34" name="Picture 33" descr="A close up of a screen&#10;&#10;Description automatically generated">
            <a:extLst>
              <a:ext uri="{FF2B5EF4-FFF2-40B4-BE49-F238E27FC236}">
                <a16:creationId xmlns:a16="http://schemas.microsoft.com/office/drawing/2014/main" id="{2C1B1AEE-54DE-C241-BF69-926D37CFA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10" y="2098827"/>
            <a:ext cx="3073426" cy="5909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9679B-48F4-0D4B-B3B9-C18AAC877AEB}"/>
              </a:ext>
            </a:extLst>
          </p:cNvPr>
          <p:cNvSpPr txBox="1"/>
          <p:nvPr/>
        </p:nvSpPr>
        <p:spPr>
          <a:xfrm>
            <a:off x="1476112" y="1563755"/>
            <a:ext cx="565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Employee-Sourced Risk Intelligence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C05FC-0D08-4849-8928-5928CA9A1F9B}"/>
              </a:ext>
            </a:extLst>
          </p:cNvPr>
          <p:cNvSpPr txBox="1"/>
          <p:nvPr/>
        </p:nvSpPr>
        <p:spPr>
          <a:xfrm>
            <a:off x="5339918" y="6182936"/>
            <a:ext cx="187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2060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SafeWalk</a:t>
            </a:r>
          </a:p>
          <a:p>
            <a:pPr algn="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Invite friends to virtually walk you to your destination.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6C7F5F-1546-1044-BEFC-9D3FA84061F8}"/>
              </a:ext>
            </a:extLst>
          </p:cNvPr>
          <p:cNvSpPr txBox="1"/>
          <p:nvPr/>
        </p:nvSpPr>
        <p:spPr>
          <a:xfrm>
            <a:off x="149119" y="2906748"/>
            <a:ext cx="2234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Get Instant Updates</a:t>
            </a:r>
          </a:p>
          <a:p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Broadcast messages are displayed at the top of the home screen for quick access to information.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330F27-8A77-5647-8A68-3D6CDFF0E317}"/>
              </a:ext>
            </a:extLst>
          </p:cNvPr>
          <p:cNvGrpSpPr/>
          <p:nvPr/>
        </p:nvGrpSpPr>
        <p:grpSpPr>
          <a:xfrm rot="16200000">
            <a:off x="3255611" y="7662104"/>
            <a:ext cx="829322" cy="109728"/>
            <a:chOff x="2222936" y="4895386"/>
            <a:chExt cx="829322" cy="10593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9799E59-1C6E-F849-893C-0125D0179AA6}"/>
                </a:ext>
              </a:extLst>
            </p:cNvPr>
            <p:cNvSpPr/>
            <p:nvPr/>
          </p:nvSpPr>
          <p:spPr>
            <a:xfrm>
              <a:off x="2946322" y="4895386"/>
              <a:ext cx="105936" cy="105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B6103C8-380F-A947-BD7E-AEF0E63D7E1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10002" y="4561154"/>
              <a:ext cx="134" cy="774266"/>
            </a:xfrm>
            <a:prstGeom prst="straightConnector1">
              <a:avLst/>
            </a:prstGeom>
            <a:ln w="25400">
              <a:solidFill>
                <a:srgbClr val="1AB1E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E92569-BE0F-D742-B31B-65F7B9DA7A63}"/>
              </a:ext>
            </a:extLst>
          </p:cNvPr>
          <p:cNvGrpSpPr/>
          <p:nvPr/>
        </p:nvGrpSpPr>
        <p:grpSpPr>
          <a:xfrm>
            <a:off x="4576705" y="6830778"/>
            <a:ext cx="1576445" cy="105936"/>
            <a:chOff x="4670504" y="4895386"/>
            <a:chExt cx="1576445" cy="10593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893F50-E97B-0546-8A9F-8B643D7E9143}"/>
                </a:ext>
              </a:extLst>
            </p:cNvPr>
            <p:cNvSpPr/>
            <p:nvPr/>
          </p:nvSpPr>
          <p:spPr>
            <a:xfrm>
              <a:off x="4670504" y="4895386"/>
              <a:ext cx="105936" cy="105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08B3280-648B-EF43-8BF4-BA662F21E0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4402" y="4948219"/>
              <a:ext cx="1522547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37464B-C8EE-4D4F-9D9D-7E86E7CE3A34}"/>
              </a:ext>
            </a:extLst>
          </p:cNvPr>
          <p:cNvGrpSpPr/>
          <p:nvPr/>
        </p:nvGrpSpPr>
        <p:grpSpPr>
          <a:xfrm flipH="1">
            <a:off x="1476113" y="3729714"/>
            <a:ext cx="1622621" cy="109728"/>
            <a:chOff x="4967783" y="6935622"/>
            <a:chExt cx="1622621" cy="10593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34E621-2949-ED4F-9C7F-7897E641A2FC}"/>
                </a:ext>
              </a:extLst>
            </p:cNvPr>
            <p:cNvSpPr/>
            <p:nvPr/>
          </p:nvSpPr>
          <p:spPr>
            <a:xfrm>
              <a:off x="4967783" y="6935622"/>
              <a:ext cx="105936" cy="105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D9BCF20-8B2B-0E4C-A129-282857F026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1681" y="6987422"/>
              <a:ext cx="1568723" cy="0"/>
            </a:xfrm>
            <a:prstGeom prst="straightConnector1">
              <a:avLst/>
            </a:prstGeom>
            <a:ln w="25400">
              <a:solidFill>
                <a:srgbClr val="007CAB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D006C37-986D-8841-92BB-760E0453ABE1}"/>
              </a:ext>
            </a:extLst>
          </p:cNvPr>
          <p:cNvSpPr txBox="1"/>
          <p:nvPr/>
        </p:nvSpPr>
        <p:spPr>
          <a:xfrm>
            <a:off x="149120" y="7443930"/>
            <a:ext cx="2023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9768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Tab Navigation: Home</a:t>
            </a:r>
          </a:p>
          <a:p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See an overview of LiveSafe resources and updates from your organization.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65EEE0-4059-2A44-908D-EF1AFD8602AE}"/>
              </a:ext>
            </a:extLst>
          </p:cNvPr>
          <p:cNvCxnSpPr>
            <a:cxnSpLocks/>
          </p:cNvCxnSpPr>
          <p:nvPr/>
        </p:nvCxnSpPr>
        <p:spPr>
          <a:xfrm flipH="1">
            <a:off x="1905000" y="7589499"/>
            <a:ext cx="1029656" cy="0"/>
          </a:xfrm>
          <a:prstGeom prst="straightConnector1">
            <a:avLst/>
          </a:prstGeom>
          <a:ln w="25400">
            <a:solidFill>
              <a:srgbClr val="69768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4FB6F8-BCC7-F240-AB1D-FBC0F2DE8F8C}"/>
              </a:ext>
            </a:extLst>
          </p:cNvPr>
          <p:cNvCxnSpPr>
            <a:cxnSpLocks/>
          </p:cNvCxnSpPr>
          <p:nvPr/>
        </p:nvCxnSpPr>
        <p:spPr>
          <a:xfrm flipH="1">
            <a:off x="4458534" y="7591353"/>
            <a:ext cx="864268" cy="0"/>
          </a:xfrm>
          <a:prstGeom prst="straightConnector1">
            <a:avLst/>
          </a:prstGeom>
          <a:ln w="25400">
            <a:solidFill>
              <a:srgbClr val="69768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EAE0089-BF09-DC4D-8D3B-9E57B8710168}"/>
              </a:ext>
            </a:extLst>
          </p:cNvPr>
          <p:cNvCxnSpPr>
            <a:cxnSpLocks/>
          </p:cNvCxnSpPr>
          <p:nvPr/>
        </p:nvCxnSpPr>
        <p:spPr>
          <a:xfrm flipH="1">
            <a:off x="2070963" y="6093232"/>
            <a:ext cx="557938" cy="0"/>
          </a:xfrm>
          <a:prstGeom prst="straightConnector1">
            <a:avLst/>
          </a:prstGeom>
          <a:ln w="25400">
            <a:solidFill>
              <a:srgbClr val="FAC90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2EBB75E-862A-1743-B344-5C627C30ED90}"/>
              </a:ext>
            </a:extLst>
          </p:cNvPr>
          <p:cNvSpPr txBox="1"/>
          <p:nvPr/>
        </p:nvSpPr>
        <p:spPr>
          <a:xfrm>
            <a:off x="5052424" y="2741108"/>
            <a:ext cx="2149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69768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Settings</a:t>
            </a:r>
          </a:p>
          <a:p>
            <a:pPr algn="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Access profile settings, manage your organizations, and get app help.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D1F8B3-0713-C149-9779-A4386ED186D9}"/>
              </a:ext>
            </a:extLst>
          </p:cNvPr>
          <p:cNvCxnSpPr>
            <a:cxnSpLocks/>
          </p:cNvCxnSpPr>
          <p:nvPr/>
        </p:nvCxnSpPr>
        <p:spPr>
          <a:xfrm flipH="1">
            <a:off x="4739792" y="2849663"/>
            <a:ext cx="1562321" cy="0"/>
          </a:xfrm>
          <a:prstGeom prst="straightConnector1">
            <a:avLst/>
          </a:prstGeom>
          <a:ln w="25400">
            <a:solidFill>
              <a:srgbClr val="69768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D30867DB-0713-0447-9337-8725BA200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20" y="9092609"/>
            <a:ext cx="1968500" cy="76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1B77C7-88E3-8243-B035-F605FA9CE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635" y="9217277"/>
            <a:ext cx="1727797" cy="5119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C2A5562-CB5E-B042-8556-680DEE6A7FB8}"/>
              </a:ext>
            </a:extLst>
          </p:cNvPr>
          <p:cNvSpPr txBox="1"/>
          <p:nvPr/>
        </p:nvSpPr>
        <p:spPr>
          <a:xfrm>
            <a:off x="5322802" y="4518811"/>
            <a:ext cx="187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26765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Request Help</a:t>
            </a:r>
          </a:p>
          <a:p>
            <a:pPr algn="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Communicate with local emergency services and your organization’s safety officials – no matter where you are.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2BE8FE1-BC32-8A42-98A7-AE4141845C57}"/>
              </a:ext>
            </a:extLst>
          </p:cNvPr>
          <p:cNvGrpSpPr/>
          <p:nvPr/>
        </p:nvGrpSpPr>
        <p:grpSpPr>
          <a:xfrm flipH="1">
            <a:off x="4007844" y="5256979"/>
            <a:ext cx="1494885" cy="105936"/>
            <a:chOff x="2008061" y="6640552"/>
            <a:chExt cx="1494885" cy="10593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C092780-F9B0-0A47-941A-B04EFCCE3ECA}"/>
                </a:ext>
              </a:extLst>
            </p:cNvPr>
            <p:cNvSpPr/>
            <p:nvPr/>
          </p:nvSpPr>
          <p:spPr>
            <a:xfrm>
              <a:off x="2946321" y="6640552"/>
              <a:ext cx="105936" cy="105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D30A183-D02D-544B-B679-504D9C8FC9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8061" y="6692352"/>
              <a:ext cx="1494885" cy="0"/>
            </a:xfrm>
            <a:prstGeom prst="straightConnector1">
              <a:avLst/>
            </a:prstGeom>
            <a:ln w="25400">
              <a:solidFill>
                <a:srgbClr val="F2676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0D70667-ED8B-0D46-A398-2702AE6F83CF}"/>
              </a:ext>
            </a:extLst>
          </p:cNvPr>
          <p:cNvSpPr txBox="1"/>
          <p:nvPr/>
        </p:nvSpPr>
        <p:spPr>
          <a:xfrm>
            <a:off x="149121" y="5407913"/>
            <a:ext cx="1973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AC907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Access Information and Emergency Procedures</a:t>
            </a:r>
          </a:p>
          <a:p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View important information from your organization, like emergency procedures and community resources.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9BA205-3F39-574E-B65A-031756C0E1A6}"/>
              </a:ext>
            </a:extLst>
          </p:cNvPr>
          <p:cNvSpPr txBox="1"/>
          <p:nvPr/>
        </p:nvSpPr>
        <p:spPr>
          <a:xfrm>
            <a:off x="5164008" y="7444698"/>
            <a:ext cx="203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69768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Tab Navigation: Activity</a:t>
            </a:r>
          </a:p>
          <a:p>
            <a:pPr algn="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Access past broadcast messages, check-ins, and chat conversations.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5DD7D58-27BF-9246-BC59-281087684F97}"/>
              </a:ext>
            </a:extLst>
          </p:cNvPr>
          <p:cNvSpPr/>
          <p:nvPr/>
        </p:nvSpPr>
        <p:spPr>
          <a:xfrm>
            <a:off x="4875792" y="8400111"/>
            <a:ext cx="2255813" cy="1384995"/>
          </a:xfrm>
          <a:prstGeom prst="roundRect">
            <a:avLst/>
          </a:prstGeom>
          <a:noFill/>
          <a:ln w="38100">
            <a:solidFill>
              <a:srgbClr val="43BEE6"/>
            </a:solidFill>
          </a:ln>
          <a:effectLst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Get LiveSafe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Download “LiveSafe” from the App Store or Google Play. Register and fill out your profile. Search for &amp; select our organization. You’re set!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9B7CAF-2245-5741-B988-795386335272}"/>
              </a:ext>
            </a:extLst>
          </p:cNvPr>
          <p:cNvSpPr txBox="1"/>
          <p:nvPr/>
        </p:nvSpPr>
        <p:spPr>
          <a:xfrm>
            <a:off x="2037883" y="8200919"/>
            <a:ext cx="2818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AB1E0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Submit Tips to Safety &amp; Security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When you see something suspicious, share that info with your organization’s safety and security team.</a:t>
            </a:r>
          </a:p>
          <a:p>
            <a:pPr algn="ctr"/>
            <a:endParaRPr lang="en-US" sz="1200" dirty="0">
              <a:latin typeface="Avenir Book" panose="02000503020000020003" pitchFamily="2" charset="0"/>
              <a:cs typeface="Arial Narrow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E5AB67B-EF23-2743-8078-4D7BEBFF75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3403" y="617370"/>
            <a:ext cx="5204895" cy="7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4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A623-8DB2-E74E-81A3-E32D33B50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331830"/>
            <a:ext cx="5486400" cy="1010331"/>
          </a:xfrm>
        </p:spPr>
        <p:txBody>
          <a:bodyPr/>
          <a:lstStyle/>
          <a:p>
            <a:r>
              <a:rPr lang="en-US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Export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1BE43-A0A6-144A-BF1B-16C8D1556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549767"/>
            <a:ext cx="5486400" cy="1502850"/>
          </a:xfrm>
        </p:spPr>
        <p:txBody>
          <a:bodyPr>
            <a:normAutofit/>
          </a:bodyPr>
          <a:lstStyle/>
          <a:p>
            <a:pPr algn="l"/>
            <a:r>
              <a:rPr lang="en-US" sz="1200" b="1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1) </a:t>
            </a:r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Once flyer option has been finalized, move the page above this slide.</a:t>
            </a:r>
          </a:p>
          <a:p>
            <a:pPr algn="l"/>
            <a:r>
              <a:rPr lang="en-US" sz="1200" b="1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2) </a:t>
            </a:r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Move all other options not being used below this slide.</a:t>
            </a:r>
          </a:p>
          <a:p>
            <a:pPr algn="l"/>
            <a:r>
              <a:rPr lang="en-US" sz="1200" b="1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3) </a:t>
            </a:r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Double-check spelling, QR codes, download instructions, etc.</a:t>
            </a:r>
          </a:p>
          <a:p>
            <a:pPr algn="l"/>
            <a:r>
              <a:rPr lang="en-US" sz="1200" b="1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4) </a:t>
            </a:r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Delete this slide and all slides that follow.</a:t>
            </a:r>
          </a:p>
          <a:p>
            <a:pPr algn="l"/>
            <a:r>
              <a:rPr lang="en-US" sz="1200" b="1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5) </a:t>
            </a:r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In the menu bar, click File &gt;&gt; Export &gt;&gt; PDF. </a:t>
            </a:r>
          </a:p>
        </p:txBody>
      </p:sp>
    </p:spTree>
    <p:extLst>
      <p:ext uri="{BB962C8B-B14F-4D97-AF65-F5344CB8AC3E}">
        <p14:creationId xmlns:p14="http://schemas.microsoft.com/office/powerpoint/2010/main" val="3043458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Document 1">
            <a:extLst>
              <a:ext uri="{FF2B5EF4-FFF2-40B4-BE49-F238E27FC236}">
                <a16:creationId xmlns:a16="http://schemas.microsoft.com/office/drawing/2014/main" id="{765E1D0F-C708-DF43-BE19-FA8E738EE3C5}"/>
              </a:ext>
            </a:extLst>
          </p:cNvPr>
          <p:cNvSpPr/>
          <p:nvPr/>
        </p:nvSpPr>
        <p:spPr>
          <a:xfrm flipH="1">
            <a:off x="0" y="2"/>
            <a:ext cx="7315200" cy="2725840"/>
          </a:xfrm>
          <a:prstGeom prst="flowChartDocumen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40982B-4252-834B-A2AB-852C4A7D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963" y="2175856"/>
            <a:ext cx="3173274" cy="5756171"/>
          </a:xfrm>
          <a:prstGeom prst="rect">
            <a:avLst/>
          </a:prstGeom>
        </p:spPr>
      </p:pic>
      <p:pic>
        <p:nvPicPr>
          <p:cNvPr id="35" name="Picture 34" descr="A close up of a screen&#10;&#10;Description automatically generated">
            <a:extLst>
              <a:ext uri="{FF2B5EF4-FFF2-40B4-BE49-F238E27FC236}">
                <a16:creationId xmlns:a16="http://schemas.microsoft.com/office/drawing/2014/main" id="{8510E5F7-E3EF-A54A-B41E-D600633A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10" y="2098827"/>
            <a:ext cx="3073426" cy="5909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9679B-48F4-0D4B-B3B9-C18AAC877AEB}"/>
              </a:ext>
            </a:extLst>
          </p:cNvPr>
          <p:cNvSpPr txBox="1"/>
          <p:nvPr/>
        </p:nvSpPr>
        <p:spPr>
          <a:xfrm>
            <a:off x="1476112" y="1563755"/>
            <a:ext cx="565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Employee-Sourced Risk Intelligence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645A268-6F17-6241-AEBB-2614C12E2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878" y="142372"/>
            <a:ext cx="1256677" cy="12566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BC4AF0F-4C2A-3040-B695-1A258F74E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320" y="9092609"/>
            <a:ext cx="1968500" cy="762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A1C78DB-B538-7B40-90F5-B1AE0AC0B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635" y="9217277"/>
            <a:ext cx="1727797" cy="51194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E9BCDA8-DDDE-B64E-AA51-CF3C6C7B292A}"/>
              </a:ext>
            </a:extLst>
          </p:cNvPr>
          <p:cNvSpPr txBox="1"/>
          <p:nvPr/>
        </p:nvSpPr>
        <p:spPr>
          <a:xfrm>
            <a:off x="5339918" y="6182936"/>
            <a:ext cx="187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2060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SafeWalk</a:t>
            </a:r>
          </a:p>
          <a:p>
            <a:pPr algn="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Invite friends to virtually walk you to your destination.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1785E6-7DF6-4A4D-8115-F1CB3A21E686}"/>
              </a:ext>
            </a:extLst>
          </p:cNvPr>
          <p:cNvSpPr txBox="1"/>
          <p:nvPr/>
        </p:nvSpPr>
        <p:spPr>
          <a:xfrm>
            <a:off x="149119" y="2906748"/>
            <a:ext cx="2234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Get Instant Updates</a:t>
            </a:r>
          </a:p>
          <a:p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Broadcast messages are displayed at the top of the home screen for quick access to information.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27D9C4E-9AEB-354D-88C0-C1FCFCA2C4EE}"/>
              </a:ext>
            </a:extLst>
          </p:cNvPr>
          <p:cNvGrpSpPr/>
          <p:nvPr/>
        </p:nvGrpSpPr>
        <p:grpSpPr>
          <a:xfrm>
            <a:off x="4576705" y="6830778"/>
            <a:ext cx="1576445" cy="105936"/>
            <a:chOff x="4670504" y="4895386"/>
            <a:chExt cx="1576445" cy="10593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ABA1B2C-7B80-E249-A762-29271AB6C333}"/>
                </a:ext>
              </a:extLst>
            </p:cNvPr>
            <p:cNvSpPr/>
            <p:nvPr/>
          </p:nvSpPr>
          <p:spPr>
            <a:xfrm>
              <a:off x="4670504" y="4895386"/>
              <a:ext cx="105936" cy="105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4B051CD-F97B-5E4F-BA72-EDA7D8693B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4402" y="4948219"/>
              <a:ext cx="1522547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FE78EB-CA25-7548-B5A5-61FB7A5F6594}"/>
              </a:ext>
            </a:extLst>
          </p:cNvPr>
          <p:cNvGrpSpPr/>
          <p:nvPr/>
        </p:nvGrpSpPr>
        <p:grpSpPr>
          <a:xfrm flipH="1">
            <a:off x="1476113" y="3729714"/>
            <a:ext cx="1622621" cy="109728"/>
            <a:chOff x="4967783" y="6935622"/>
            <a:chExt cx="1622621" cy="10593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BE9A006-E150-4345-89FB-554142F0BCA2}"/>
                </a:ext>
              </a:extLst>
            </p:cNvPr>
            <p:cNvSpPr/>
            <p:nvPr/>
          </p:nvSpPr>
          <p:spPr>
            <a:xfrm>
              <a:off x="4967783" y="6935622"/>
              <a:ext cx="105936" cy="105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8D7CB12-6863-1C43-85B2-B77F99B396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1681" y="6987422"/>
              <a:ext cx="1568723" cy="0"/>
            </a:xfrm>
            <a:prstGeom prst="straightConnector1">
              <a:avLst/>
            </a:prstGeom>
            <a:ln w="25400">
              <a:solidFill>
                <a:srgbClr val="007CAB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40DC5A-E66E-0D4E-ADCE-9E7B1BB43102}"/>
              </a:ext>
            </a:extLst>
          </p:cNvPr>
          <p:cNvSpPr txBox="1"/>
          <p:nvPr/>
        </p:nvSpPr>
        <p:spPr>
          <a:xfrm>
            <a:off x="149120" y="7443930"/>
            <a:ext cx="2023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69768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Tab Navigation: Home</a:t>
            </a:r>
          </a:p>
          <a:p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See an overview of LiveSafe resources and updates from your organization.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0449B9B-261D-C04C-B3E7-E82DAEB2A414}"/>
              </a:ext>
            </a:extLst>
          </p:cNvPr>
          <p:cNvCxnSpPr>
            <a:cxnSpLocks/>
          </p:cNvCxnSpPr>
          <p:nvPr/>
        </p:nvCxnSpPr>
        <p:spPr>
          <a:xfrm flipH="1">
            <a:off x="1905000" y="7589499"/>
            <a:ext cx="1029656" cy="0"/>
          </a:xfrm>
          <a:prstGeom prst="straightConnector1">
            <a:avLst/>
          </a:prstGeom>
          <a:ln w="25400">
            <a:solidFill>
              <a:srgbClr val="69768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CB525D5-5836-FC45-89AE-70B33D4C35AC}"/>
              </a:ext>
            </a:extLst>
          </p:cNvPr>
          <p:cNvCxnSpPr>
            <a:cxnSpLocks/>
          </p:cNvCxnSpPr>
          <p:nvPr/>
        </p:nvCxnSpPr>
        <p:spPr>
          <a:xfrm flipH="1">
            <a:off x="4458534" y="7591353"/>
            <a:ext cx="864268" cy="0"/>
          </a:xfrm>
          <a:prstGeom prst="straightConnector1">
            <a:avLst/>
          </a:prstGeom>
          <a:ln w="25400">
            <a:solidFill>
              <a:srgbClr val="69768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FCAD5E5-4276-D94B-AA67-E820B83BC4BB}"/>
              </a:ext>
            </a:extLst>
          </p:cNvPr>
          <p:cNvCxnSpPr>
            <a:cxnSpLocks/>
          </p:cNvCxnSpPr>
          <p:nvPr/>
        </p:nvCxnSpPr>
        <p:spPr>
          <a:xfrm flipH="1">
            <a:off x="2070963" y="6093232"/>
            <a:ext cx="557938" cy="0"/>
          </a:xfrm>
          <a:prstGeom prst="straightConnector1">
            <a:avLst/>
          </a:prstGeom>
          <a:ln w="25400">
            <a:solidFill>
              <a:srgbClr val="FAC907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2A061FD-05E6-DE4A-80A5-B66A4A8AA725}"/>
              </a:ext>
            </a:extLst>
          </p:cNvPr>
          <p:cNvSpPr txBox="1"/>
          <p:nvPr/>
        </p:nvSpPr>
        <p:spPr>
          <a:xfrm>
            <a:off x="5052424" y="2741108"/>
            <a:ext cx="2149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69768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Settings</a:t>
            </a:r>
          </a:p>
          <a:p>
            <a:pPr algn="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Access profile settings, manage your organizations, and get app help.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544A061-F7E8-1E48-80D0-747203C12D67}"/>
              </a:ext>
            </a:extLst>
          </p:cNvPr>
          <p:cNvCxnSpPr>
            <a:cxnSpLocks/>
          </p:cNvCxnSpPr>
          <p:nvPr/>
        </p:nvCxnSpPr>
        <p:spPr>
          <a:xfrm flipH="1">
            <a:off x="4739792" y="2849663"/>
            <a:ext cx="1562321" cy="0"/>
          </a:xfrm>
          <a:prstGeom prst="straightConnector1">
            <a:avLst/>
          </a:prstGeom>
          <a:ln w="25400">
            <a:solidFill>
              <a:srgbClr val="69768B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B1B766CE-E5FD-2648-A405-1AD8FD68749A}"/>
              </a:ext>
            </a:extLst>
          </p:cNvPr>
          <p:cNvSpPr txBox="1"/>
          <p:nvPr/>
        </p:nvSpPr>
        <p:spPr>
          <a:xfrm>
            <a:off x="5322802" y="4518811"/>
            <a:ext cx="187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26765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Request Help</a:t>
            </a:r>
          </a:p>
          <a:p>
            <a:pPr algn="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Communicate with local emergency services and your organization’s safety officials – no matter where you are.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D2642E4-B69E-1144-97BD-27C636B58692}"/>
              </a:ext>
            </a:extLst>
          </p:cNvPr>
          <p:cNvGrpSpPr/>
          <p:nvPr/>
        </p:nvGrpSpPr>
        <p:grpSpPr>
          <a:xfrm flipH="1">
            <a:off x="4007844" y="5256979"/>
            <a:ext cx="1494885" cy="105936"/>
            <a:chOff x="2008061" y="6640552"/>
            <a:chExt cx="1494885" cy="105936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4A3A4E6-65BE-8342-ADF0-1774B6866162}"/>
                </a:ext>
              </a:extLst>
            </p:cNvPr>
            <p:cNvSpPr/>
            <p:nvPr/>
          </p:nvSpPr>
          <p:spPr>
            <a:xfrm>
              <a:off x="2946321" y="6640552"/>
              <a:ext cx="105936" cy="105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7739E4C-6D38-B045-AD2C-76FEEAE1E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8061" y="6692352"/>
              <a:ext cx="1494885" cy="0"/>
            </a:xfrm>
            <a:prstGeom prst="straightConnector1">
              <a:avLst/>
            </a:prstGeom>
            <a:ln w="25400">
              <a:solidFill>
                <a:srgbClr val="F2676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83BE62F-2680-A543-A12F-B596BAD55F2B}"/>
              </a:ext>
            </a:extLst>
          </p:cNvPr>
          <p:cNvSpPr txBox="1"/>
          <p:nvPr/>
        </p:nvSpPr>
        <p:spPr>
          <a:xfrm>
            <a:off x="149121" y="5407913"/>
            <a:ext cx="1973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AC907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Access Information and Emergency Procedures</a:t>
            </a:r>
          </a:p>
          <a:p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View important information from your organization, like emergency procedures and community resources.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B828EA-2D3B-4344-8EF5-1C7A52F4928C}"/>
              </a:ext>
            </a:extLst>
          </p:cNvPr>
          <p:cNvSpPr txBox="1"/>
          <p:nvPr/>
        </p:nvSpPr>
        <p:spPr>
          <a:xfrm>
            <a:off x="5164008" y="7444698"/>
            <a:ext cx="203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69768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Tab Navigation: Activity</a:t>
            </a:r>
          </a:p>
          <a:p>
            <a:pPr algn="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Access past broadcast messages, check-ins, and chat conversations.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BAE34F-DF4B-8342-9131-AAC6BE5019FD}"/>
              </a:ext>
            </a:extLst>
          </p:cNvPr>
          <p:cNvGrpSpPr/>
          <p:nvPr/>
        </p:nvGrpSpPr>
        <p:grpSpPr>
          <a:xfrm rot="16200000">
            <a:off x="3255611" y="7662104"/>
            <a:ext cx="829322" cy="109728"/>
            <a:chOff x="2222936" y="4895386"/>
            <a:chExt cx="829322" cy="10593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2CBD627-E7D2-4049-9AC3-2C2A720B0B90}"/>
                </a:ext>
              </a:extLst>
            </p:cNvPr>
            <p:cNvSpPr/>
            <p:nvPr/>
          </p:nvSpPr>
          <p:spPr>
            <a:xfrm>
              <a:off x="2946322" y="4895386"/>
              <a:ext cx="105936" cy="105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0C8167F-AC7F-9B44-AB18-F5BB8E55C1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10002" y="4561154"/>
              <a:ext cx="134" cy="774266"/>
            </a:xfrm>
            <a:prstGeom prst="straightConnector1">
              <a:avLst/>
            </a:prstGeom>
            <a:ln w="25400">
              <a:solidFill>
                <a:srgbClr val="1AB1E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2F35703-BC66-F448-A182-D31A6148D7BF}"/>
              </a:ext>
            </a:extLst>
          </p:cNvPr>
          <p:cNvSpPr txBox="1"/>
          <p:nvPr/>
        </p:nvSpPr>
        <p:spPr>
          <a:xfrm>
            <a:off x="1821999" y="8200919"/>
            <a:ext cx="281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AB1E0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Submit Tips to Safety &amp; Security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When you see something suspicious, share that info with your organization’s safety and security team.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28B3252-253D-D043-A995-9F19B2880FEA}"/>
              </a:ext>
            </a:extLst>
          </p:cNvPr>
          <p:cNvSpPr/>
          <p:nvPr/>
        </p:nvSpPr>
        <p:spPr>
          <a:xfrm>
            <a:off x="4679210" y="8400111"/>
            <a:ext cx="2447515" cy="1384995"/>
          </a:xfrm>
          <a:prstGeom prst="roundRect">
            <a:avLst/>
          </a:prstGeom>
          <a:noFill/>
          <a:ln w="38100">
            <a:solidFill>
              <a:srgbClr val="43BEE6"/>
            </a:solidFill>
          </a:ln>
          <a:effectLst>
            <a:reflection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Get LiveSafe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Using the QR code, download “LiveSafe” from the App Store or Google Play. Register and fill out your profile. Search for &amp; select our organization. You’re set!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471B564-BAD3-6B4C-864B-2F863B61B49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3403" y="617370"/>
            <a:ext cx="5204895" cy="7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762</Words>
  <Application>Microsoft Macintosh PowerPoint</Application>
  <PresentationFormat>Custom</PresentationFormat>
  <Paragraphs>64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Book</vt:lpstr>
      <vt:lpstr>Calibri</vt:lpstr>
      <vt:lpstr>Calibri Light</vt:lpstr>
      <vt:lpstr>Office Theme</vt:lpstr>
      <vt:lpstr>PowerPoint Presentation</vt:lpstr>
      <vt:lpstr>Export Instructions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Brunjes</dc:creator>
  <cp:lastModifiedBy>Courtney Newcomb</cp:lastModifiedBy>
  <cp:revision>16</cp:revision>
  <dcterms:created xsi:type="dcterms:W3CDTF">2020-08-04T14:13:24Z</dcterms:created>
  <dcterms:modified xsi:type="dcterms:W3CDTF">2021-06-02T15:46:26Z</dcterms:modified>
</cp:coreProperties>
</file>